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78" r:id="rId4"/>
    <p:sldId id="266" r:id="rId5"/>
    <p:sldId id="267" r:id="rId6"/>
    <p:sldId id="268" r:id="rId7"/>
    <p:sldId id="269" r:id="rId8"/>
    <p:sldId id="277" r:id="rId9"/>
    <p:sldId id="270" r:id="rId10"/>
    <p:sldId id="271" r:id="rId11"/>
    <p:sldId id="272" r:id="rId12"/>
    <p:sldId id="273" r:id="rId13"/>
    <p:sldId id="274" r:id="rId14"/>
    <p:sldId id="275" r:id="rId15"/>
    <p:sldId id="276" r:id="rId1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658" y="-67"/>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22" d="100"/>
          <a:sy n="122" d="100"/>
        </p:scale>
        <p:origin x="-1934" y="4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ECB1CD-8680-4E67-96F6-93650F02537A}" type="datetimeFigureOut">
              <a:rPr lang="zh-CN" altLang="en-US" smtClean="0"/>
              <a:t>2019/3/20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4B810A-E8E4-4362-956C-37FB554BD0AF}" type="slidenum">
              <a:rPr lang="zh-CN" altLang="en-US" smtClean="0"/>
              <a:t>‹#›</a:t>
            </a:fld>
            <a:endParaRPr lang="zh-CN" altLang="en-US"/>
          </a:p>
        </p:txBody>
      </p:sp>
    </p:spTree>
    <p:extLst>
      <p:ext uri="{BB962C8B-B14F-4D97-AF65-F5344CB8AC3E}">
        <p14:creationId xmlns:p14="http://schemas.microsoft.com/office/powerpoint/2010/main" val="25269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enwen.sogou.com/s/?w=%E5%A4%8D%E5%90%88%E7%A1%85%E9%85%B8%E7%9B%90%E6%B0%B4%E6%B3%A5&amp;ch=ww.xqy.chain" TargetMode="External"/><Relationship Id="rId3" Type="http://schemas.openxmlformats.org/officeDocument/2006/relationships/hyperlink" Target="https://wenwen.sogou.com/s/?w=%E7%A1%85%E9%85%B8%E7%9B%90%E6%B0%B4%E6%B3%A5&amp;ch=ww.xqy.chain" TargetMode="External"/><Relationship Id="rId7" Type="http://schemas.openxmlformats.org/officeDocument/2006/relationships/hyperlink" Target="https://wenwen.sogou.com/s/?w=%E7%81%AB%E5%B1%B1%E7%81%B0%E8%B4%A8%E6%B7%B7%E5%90%88%E6%9D%90%E6%96%99&amp;ch=ww.xqy.chain"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enwen.sogou.com/s/?w=%E7%9F%BF%E6%B8%A3%E7%A1%85%E9%85%B8%E7%9B%90%E6%B0%B4%E6%B3%A5&amp;ch=ww.xqy.chain" TargetMode="External"/><Relationship Id="rId5" Type="http://schemas.openxmlformats.org/officeDocument/2006/relationships/hyperlink" Target="https://wenwen.sogou.com/s/?w=%E6%99%AE%E9%80%9A%E7%A1%85%E9%85%B8%E7%9B%90%E6%B0%B4%E6%B3%A5&amp;ch=ww.xqy.chain" TargetMode="External"/><Relationship Id="rId4" Type="http://schemas.openxmlformats.org/officeDocument/2006/relationships/hyperlink" Target="https://wenwen.sogou.com/s/?w=%E7%A1%85%E9%85%B8%E7%9B%90%E6%B0%B4%E6%B3%A5%E7%86%9F%E6%96%99&amp;ch=ww.xqy.chai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so.com/s?q=%E7%86%9F%E6%96%99&amp;ie=utf-8&amp;src=internal_wenda_recommend_textn" TargetMode="External"/><Relationship Id="rId3" Type="http://schemas.openxmlformats.org/officeDocument/2006/relationships/hyperlink" Target="http://www.so.com/s?q=%E8%B4%A8%E9%87%8F&amp;ie=utf-8&amp;src=internal_wenda_recommend_textn" TargetMode="External"/><Relationship Id="rId7" Type="http://schemas.openxmlformats.org/officeDocument/2006/relationships/hyperlink" Target="http://www.so.com/s?q=%E6%B7%B7%E5%90%88%E6%9D%90&amp;ie=utf-8&amp;src=internal_wenda_recommend_text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so.com/s?q=%E7%9F%B3%E8%86%8F&amp;ie=utf-8&amp;src=internal_wenda_recommend_textn" TargetMode="External"/><Relationship Id="rId5" Type="http://schemas.openxmlformats.org/officeDocument/2006/relationships/hyperlink" Target="http://www.so.com/s?q=%E7%A2%B3%E9%85%B8%E9%92%99&amp;ie=utf-8&amp;src=internal_wenda_recommend_textn" TargetMode="External"/><Relationship Id="rId10" Type="http://schemas.openxmlformats.org/officeDocument/2006/relationships/hyperlink" Target="http://www.so.com/s?q=%E6%8C%87%E6%A0%87&amp;ie=utf-8&amp;src=internal_wenda_recommend_textn" TargetMode="External"/><Relationship Id="rId4" Type="http://schemas.openxmlformats.org/officeDocument/2006/relationships/hyperlink" Target="http://www.so.com/s?q=%E7%89%A9%E6%96%99&amp;ie=utf-8&amp;src=internal_wenda_recommend_textn" TargetMode="External"/><Relationship Id="rId9" Type="http://schemas.openxmlformats.org/officeDocument/2006/relationships/hyperlink" Target="http://www.so.com/s?q=%E6%B0%B4%E6%B3%A5&amp;ie=utf-8&amp;src=internal_wenda_recommend_text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o.com/s?q=%E5%BB%BA%E7%AD%91%E5%B7%A5%E7%A8%8B%E8%B4%A8%E9%87%8F&amp;ie=utf-8&amp;src=internal_wenda_recommend_text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enwen.sogou.com/s/?w=%E6%B0%A7%E5%8C%96%E9%95%81&amp;ch=ww.xqy.chai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hlinkClick r:id="rId3"/>
              </a:rPr>
              <a:t>（</a:t>
            </a:r>
            <a:r>
              <a:rPr lang="en-US" altLang="zh-CN" dirty="0" smtClean="0">
                <a:hlinkClick r:id="rId3"/>
              </a:rPr>
              <a:t>1</a:t>
            </a:r>
            <a:r>
              <a:rPr lang="zh-CN" altLang="en-US" dirty="0" smtClean="0">
                <a:hlinkClick r:id="rId3"/>
              </a:rPr>
              <a:t>）硅酸盐水泥</a:t>
            </a:r>
            <a:r>
              <a:rPr lang="zh-CN" altLang="en-US" dirty="0"/>
              <a:t>：由</a:t>
            </a:r>
            <a:r>
              <a:rPr lang="zh-CN" altLang="en-US" dirty="0">
                <a:hlinkClick r:id="rId4"/>
              </a:rPr>
              <a:t>硅酸盐水泥熟料</a:t>
            </a:r>
            <a:r>
              <a:rPr lang="zh-CN" altLang="en-US" dirty="0"/>
              <a:t>、</a:t>
            </a:r>
            <a:r>
              <a:rPr lang="en-US" altLang="zh-CN" dirty="0"/>
              <a:t>0%~5%</a:t>
            </a:r>
            <a:r>
              <a:rPr lang="zh-CN" altLang="en-US" dirty="0"/>
              <a:t>石灰石或粒化高炉矿渣、适量石膏磨细制成的水硬性胶凝材料</a:t>
            </a:r>
            <a:r>
              <a:rPr lang="zh-CN" altLang="en-US" dirty="0" smtClean="0"/>
              <a:t>，</a:t>
            </a:r>
            <a:endParaRPr lang="en-US" altLang="zh-CN" dirty="0" smtClean="0"/>
          </a:p>
          <a:p>
            <a:r>
              <a:rPr lang="zh-CN" altLang="en-US" dirty="0" smtClean="0"/>
              <a:t>（</a:t>
            </a:r>
            <a:r>
              <a:rPr lang="en-US" altLang="zh-CN" dirty="0"/>
              <a:t>2</a:t>
            </a:r>
            <a:r>
              <a:rPr lang="zh-CN" altLang="en-US" dirty="0"/>
              <a:t>） </a:t>
            </a:r>
            <a:r>
              <a:rPr lang="zh-CN" altLang="en-US" dirty="0">
                <a:hlinkClick r:id="rId5"/>
              </a:rPr>
              <a:t>普通硅酸盐水泥</a:t>
            </a:r>
            <a:r>
              <a:rPr lang="zh-CN" altLang="en-US" dirty="0"/>
              <a:t>：由硅酸盐水泥熟料</a:t>
            </a:r>
            <a:r>
              <a:rPr lang="zh-CN" altLang="en-US" dirty="0" smtClean="0"/>
              <a:t>、</a:t>
            </a:r>
            <a:r>
              <a:rPr lang="zh-CN" altLang="zh-CN" dirty="0"/>
              <a:t>活性混合材料掺加量为</a:t>
            </a:r>
            <a:r>
              <a:rPr lang="en-US" altLang="zh-CN" dirty="0"/>
              <a:t>&gt;5%</a:t>
            </a:r>
            <a:r>
              <a:rPr lang="zh-CN" altLang="zh-CN" dirty="0"/>
              <a:t>且≤</a:t>
            </a:r>
            <a:r>
              <a:rPr lang="en-US" altLang="zh-CN" dirty="0"/>
              <a:t>20%</a:t>
            </a:r>
            <a:r>
              <a:rPr lang="zh-CN" altLang="en-US" dirty="0" smtClean="0"/>
              <a:t>，</a:t>
            </a:r>
            <a:r>
              <a:rPr lang="zh-CN" altLang="en-US" dirty="0"/>
              <a:t>适量石膏磨细制成的水硬性胶凝材料</a:t>
            </a:r>
            <a:r>
              <a:rPr lang="zh-CN" altLang="en-US" dirty="0" smtClean="0"/>
              <a:t>，</a:t>
            </a:r>
            <a:endParaRPr lang="en-US" altLang="zh-CN" dirty="0" smtClean="0"/>
          </a:p>
          <a:p>
            <a:r>
              <a:rPr lang="zh-CN" altLang="en-US" dirty="0" smtClean="0"/>
              <a:t>（</a:t>
            </a:r>
            <a:r>
              <a:rPr lang="en-US" altLang="zh-CN" dirty="0"/>
              <a:t>3</a:t>
            </a:r>
            <a:r>
              <a:rPr lang="zh-CN" altLang="en-US" dirty="0"/>
              <a:t>） </a:t>
            </a:r>
            <a:r>
              <a:rPr lang="zh-CN" altLang="en-US" dirty="0">
                <a:hlinkClick r:id="rId6"/>
              </a:rPr>
              <a:t>矿渣硅酸盐水泥</a:t>
            </a:r>
            <a:r>
              <a:rPr lang="zh-CN" altLang="en-US" dirty="0"/>
              <a:t>：由硅酸盐水泥熟料</a:t>
            </a:r>
            <a:r>
              <a:rPr lang="zh-CN" altLang="en-US" dirty="0" smtClean="0"/>
              <a:t>、</a:t>
            </a:r>
            <a:r>
              <a:rPr lang="en-US" altLang="zh-CN" dirty="0"/>
              <a:t>&gt;20%</a:t>
            </a:r>
            <a:r>
              <a:rPr lang="zh-CN" altLang="zh-CN" dirty="0"/>
              <a:t>且≤</a:t>
            </a:r>
            <a:r>
              <a:rPr lang="en-US" altLang="zh-CN" dirty="0" smtClean="0"/>
              <a:t>70%</a:t>
            </a:r>
            <a:r>
              <a:rPr lang="zh-CN" altLang="en-US" dirty="0" smtClean="0"/>
              <a:t>粒</a:t>
            </a:r>
            <a:r>
              <a:rPr lang="zh-CN" altLang="en-US" dirty="0"/>
              <a:t>化高炉矿渣和适量石膏磨细制成的水硬性胶凝材料</a:t>
            </a:r>
            <a:r>
              <a:rPr lang="zh-CN" altLang="en-US" dirty="0" smtClean="0"/>
              <a:t>，</a:t>
            </a:r>
            <a:endParaRPr lang="en-US" altLang="zh-CN" dirty="0" smtClean="0"/>
          </a:p>
          <a:p>
            <a:r>
              <a:rPr lang="zh-CN" altLang="en-US" dirty="0" smtClean="0"/>
              <a:t>（</a:t>
            </a:r>
            <a:r>
              <a:rPr lang="en-US" altLang="zh-CN" dirty="0"/>
              <a:t>4</a:t>
            </a:r>
            <a:r>
              <a:rPr lang="zh-CN" altLang="en-US" dirty="0"/>
              <a:t>） 火山灰质硅酸盐水泥：由硅酸盐水泥熟料</a:t>
            </a:r>
            <a:r>
              <a:rPr lang="zh-CN" altLang="en-US" dirty="0" smtClean="0"/>
              <a:t>、</a:t>
            </a:r>
            <a:r>
              <a:rPr lang="en-US" altLang="zh-CN" dirty="0"/>
              <a:t>&gt;20%</a:t>
            </a:r>
            <a:r>
              <a:rPr lang="zh-CN" altLang="zh-CN" dirty="0"/>
              <a:t>且≤</a:t>
            </a:r>
            <a:r>
              <a:rPr lang="en-US" altLang="zh-CN" dirty="0" smtClean="0"/>
              <a:t>40%</a:t>
            </a:r>
            <a:r>
              <a:rPr lang="zh-CN" altLang="en-US" dirty="0" smtClean="0">
                <a:hlinkClick r:id="rId7"/>
              </a:rPr>
              <a:t>火山</a:t>
            </a:r>
            <a:r>
              <a:rPr lang="zh-CN" altLang="en-US" dirty="0">
                <a:hlinkClick r:id="rId7"/>
              </a:rPr>
              <a:t>灰质混合材料</a:t>
            </a:r>
            <a:r>
              <a:rPr lang="zh-CN" altLang="en-US" dirty="0"/>
              <a:t>和适量石膏磨细制成的水硬性胶凝材料</a:t>
            </a:r>
            <a:r>
              <a:rPr lang="zh-CN" altLang="en-US" dirty="0" smtClean="0"/>
              <a:t>。</a:t>
            </a:r>
            <a:endParaRPr lang="en-US" altLang="zh-CN" dirty="0" smtClean="0"/>
          </a:p>
          <a:p>
            <a:r>
              <a:rPr lang="zh-CN" altLang="en-US" dirty="0" smtClean="0"/>
              <a:t>（</a:t>
            </a:r>
            <a:r>
              <a:rPr lang="en-US" altLang="zh-CN" dirty="0"/>
              <a:t>5</a:t>
            </a:r>
            <a:r>
              <a:rPr lang="zh-CN" altLang="en-US" dirty="0"/>
              <a:t>） 粉煤灰硅酸盐水泥：由硅酸盐水泥熟料、</a:t>
            </a:r>
            <a:r>
              <a:rPr lang="en-US" altLang="zh-CN" dirty="0"/>
              <a:t>20%~40%</a:t>
            </a:r>
            <a:r>
              <a:rPr lang="zh-CN" altLang="en-US" dirty="0"/>
              <a:t>粉煤灰和适量石膏磨细制成的水硬性胶凝材料</a:t>
            </a:r>
            <a:r>
              <a:rPr lang="zh-CN" altLang="en-US" dirty="0" smtClean="0"/>
              <a:t>，</a:t>
            </a:r>
            <a:endParaRPr lang="en-US" altLang="zh-CN" dirty="0" smtClean="0"/>
          </a:p>
          <a:p>
            <a:r>
              <a:rPr lang="zh-CN" altLang="en-US" dirty="0" smtClean="0"/>
              <a:t>（</a:t>
            </a:r>
            <a:r>
              <a:rPr lang="en-US" altLang="zh-CN" dirty="0"/>
              <a:t>6</a:t>
            </a:r>
            <a:r>
              <a:rPr lang="zh-CN" altLang="en-US" dirty="0"/>
              <a:t>） </a:t>
            </a:r>
            <a:r>
              <a:rPr lang="zh-CN" altLang="en-US" dirty="0">
                <a:hlinkClick r:id="rId8"/>
              </a:rPr>
              <a:t>复合硅酸盐水泥</a:t>
            </a:r>
            <a:r>
              <a:rPr lang="zh-CN" altLang="en-US" dirty="0"/>
              <a:t>：由硅酸盐水泥熟料</a:t>
            </a:r>
            <a:r>
              <a:rPr lang="zh-CN" altLang="en-US" dirty="0" smtClean="0"/>
              <a:t>、</a:t>
            </a:r>
            <a:r>
              <a:rPr lang="en-US" altLang="zh-CN" dirty="0"/>
              <a:t>&gt;20%</a:t>
            </a:r>
            <a:r>
              <a:rPr lang="zh-CN" altLang="zh-CN" dirty="0"/>
              <a:t>且≤</a:t>
            </a:r>
            <a:r>
              <a:rPr lang="en-US" altLang="zh-CN" dirty="0" smtClean="0"/>
              <a:t>50%</a:t>
            </a:r>
            <a:r>
              <a:rPr lang="zh-CN" altLang="en-US" dirty="0" smtClean="0"/>
              <a:t>两种</a:t>
            </a:r>
            <a:r>
              <a:rPr lang="zh-CN" altLang="en-US" dirty="0"/>
              <a:t>或两种以上规定的混合材料和适量石膏磨细制成的水硬性胶凝材料</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24A765B7-C03D-4C34-9E9D-E11182CF1952}" type="slidenum">
              <a:rPr lang="zh-CN" altLang="en-US" smtClean="0"/>
              <a:t>3</a:t>
            </a:fld>
            <a:endParaRPr lang="zh-CN" altLang="en-US"/>
          </a:p>
        </p:txBody>
      </p:sp>
    </p:spTree>
    <p:extLst>
      <p:ext uri="{BB962C8B-B14F-4D97-AF65-F5344CB8AC3E}">
        <p14:creationId xmlns:p14="http://schemas.microsoft.com/office/powerpoint/2010/main" val="2974752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为了保证水泥能很好使用和水泥制品完全使用，国家标准规 定了水泥的各项技术性能指标，用户在选购水泥时对这些技术性 能指标应有所了解。</a:t>
            </a:r>
            <a:endParaRPr lang="zh-CN" altLang="en-US" dirty="0"/>
          </a:p>
        </p:txBody>
      </p:sp>
      <p:sp>
        <p:nvSpPr>
          <p:cNvPr id="4" name="灯片编号占位符 3"/>
          <p:cNvSpPr>
            <a:spLocks noGrp="1"/>
          </p:cNvSpPr>
          <p:nvPr>
            <p:ph type="sldNum" sz="quarter" idx="10"/>
          </p:nvPr>
        </p:nvSpPr>
        <p:spPr/>
        <p:txBody>
          <a:bodyPr/>
          <a:lstStyle/>
          <a:p>
            <a:fld id="{8C178829-D5E4-4F33-A6AF-37EDD02F1EDF}" type="slidenum">
              <a:rPr lang="zh-CN" altLang="en-US" smtClean="0"/>
              <a:t>4</a:t>
            </a:fld>
            <a:endParaRPr lang="zh-CN" altLang="en-US"/>
          </a:p>
        </p:txBody>
      </p:sp>
    </p:spTree>
    <p:extLst>
      <p:ext uri="{BB962C8B-B14F-4D97-AF65-F5344CB8AC3E}">
        <p14:creationId xmlns:p14="http://schemas.microsoft.com/office/powerpoint/2010/main" val="371377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简单的说</a:t>
            </a:r>
            <a:r>
              <a:rPr lang="zh-CN" altLang="zh-CN" dirty="0" smtClean="0"/>
              <a:t>不溶物是指水泥经酸和碱处理，不能被溶解的残留物。其主要成分是结晶</a:t>
            </a:r>
            <a:r>
              <a:rPr lang="en-US" altLang="zh-CN" dirty="0" smtClean="0"/>
              <a:t> SiO</a:t>
            </a:r>
            <a:r>
              <a:rPr lang="en-US" altLang="zh-CN" baseline="-25000" dirty="0" smtClean="0"/>
              <a:t>2</a:t>
            </a:r>
            <a:r>
              <a:rPr lang="en-US" altLang="zh-CN" dirty="0" smtClean="0"/>
              <a:t> </a:t>
            </a:r>
            <a:r>
              <a:rPr lang="zh-CN" altLang="zh-CN" dirty="0" smtClean="0"/>
              <a:t>，其次是</a:t>
            </a:r>
            <a:r>
              <a:rPr lang="en-US" altLang="zh-CN" dirty="0" smtClean="0"/>
              <a:t> R</a:t>
            </a:r>
            <a:r>
              <a:rPr lang="en-US" altLang="zh-CN" baseline="-25000" dirty="0" smtClean="0"/>
              <a:t>2</a:t>
            </a:r>
            <a:r>
              <a:rPr lang="en-US" altLang="zh-CN" dirty="0" smtClean="0"/>
              <a:t>O</a:t>
            </a:r>
            <a:r>
              <a:rPr lang="en-US" altLang="zh-CN" baseline="-25000" dirty="0" smtClean="0"/>
              <a:t>3</a:t>
            </a:r>
            <a:r>
              <a:rPr lang="en-US" altLang="zh-CN" dirty="0" smtClean="0"/>
              <a:t> </a:t>
            </a:r>
            <a:r>
              <a:rPr lang="zh-CN" altLang="zh-CN" dirty="0" smtClean="0"/>
              <a:t>，它属于水泥中非活性组分之一</a:t>
            </a:r>
            <a:r>
              <a:rPr lang="zh-CN" altLang="en-US" dirty="0" smtClean="0"/>
              <a:t>。</a:t>
            </a:r>
            <a:endParaRPr lang="en-US" altLang="zh-CN" dirty="0" smtClean="0"/>
          </a:p>
          <a:p>
            <a:r>
              <a:rPr lang="zh-CN" altLang="en-US" sz="1200" b="0" i="0" kern="1200" dirty="0" smtClean="0">
                <a:solidFill>
                  <a:schemeClr val="tx1"/>
                </a:solidFill>
                <a:effectLst/>
                <a:latin typeface="+mn-lt"/>
                <a:ea typeface="+mn-ea"/>
                <a:cs typeface="+mn-cs"/>
              </a:rPr>
              <a:t>水泥中不溶物的测定主要是可以判断熟料烧成的好坏，</a:t>
            </a:r>
            <a:r>
              <a:rPr lang="zh-CN" altLang="en-US" dirty="0"/>
              <a:t>国家标准中，严格规定了不溶物的含量，要求如下表所示</a:t>
            </a:r>
            <a:r>
              <a:rPr lang="zh-CN" altLang="zh-CN" dirty="0"/>
              <a:t>  </a:t>
            </a:r>
            <a:endParaRPr lang="en-US" altLang="zh-CN" sz="1200" b="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8C178829-D5E4-4F33-A6AF-37EDD02F1EDF}" type="slidenum">
              <a:rPr lang="zh-CN" altLang="en-US" smtClean="0"/>
              <a:t>7</a:t>
            </a:fld>
            <a:endParaRPr lang="zh-CN" altLang="en-US"/>
          </a:p>
        </p:txBody>
      </p:sp>
    </p:spTree>
    <p:extLst>
      <p:ext uri="{BB962C8B-B14F-4D97-AF65-F5344CB8AC3E}">
        <p14:creationId xmlns:p14="http://schemas.microsoft.com/office/powerpoint/2010/main" val="132423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一般情况下 不溶物越低，说明熟料烧得好，一般立窑不溶物会高，</a:t>
            </a:r>
            <a:endParaRPr lang="en-US" altLang="zh-CN" sz="1200" b="0" i="0" kern="1200" dirty="0" smtClean="0">
              <a:solidFill>
                <a:schemeClr val="tx1"/>
              </a:solidFill>
              <a:effectLst/>
              <a:latin typeface="+mn-lt"/>
              <a:ea typeface="+mn-ea"/>
              <a:cs typeface="+mn-cs"/>
            </a:endParaRPr>
          </a:p>
          <a:p>
            <a:r>
              <a:rPr lang="zh-CN" altLang="en-US" dirty="0" smtClean="0"/>
              <a:t>在水泥生料制备过程中钙质原料、硅质原料、铁质校正原料均是影响水泥不溶物的因素。如：石灰石中的燧石、粘土中晶质石英及铁矿石中的四氧化三铁，他们以游离状态存在。化学活性低，几乎不与其它物质发生化学反应。</a:t>
            </a:r>
            <a:endParaRPr lang="en-US" altLang="zh-CN" dirty="0" smtClean="0"/>
          </a:p>
          <a:p>
            <a:r>
              <a:rPr lang="zh-CN" altLang="en-US" dirty="0" smtClean="0"/>
              <a:t>杜绝低品位原料进厂可以从源头降低水泥中的不溶物含量</a:t>
            </a:r>
            <a:endParaRPr lang="en-US" altLang="zh-CN" dirty="0" smtClean="0"/>
          </a:p>
          <a:p>
            <a:r>
              <a:rPr lang="zh-CN" altLang="en-US" dirty="0" smtClean="0"/>
              <a:t>保证窑的良好运转及稳定的热工制度，降低熟料中游离二氧化硅含量，提高熟料质量</a:t>
            </a:r>
            <a:endParaRPr lang="en-US" altLang="zh-CN" dirty="0" smtClean="0"/>
          </a:p>
          <a:p>
            <a:r>
              <a:rPr lang="zh-CN" altLang="en-US" dirty="0" smtClean="0"/>
              <a:t>水泥粉磨过程要加入一定比例的混合材，它也是影响水泥不溶物含量的重要因素。要选用活性高的混合材如：钢渣、烧粘土、煤矸石、粉煤灰等。</a:t>
            </a:r>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A74B810A-E8E4-4362-956C-37FB554BD0AF}" type="slidenum">
              <a:rPr lang="zh-CN" altLang="en-US" smtClean="0"/>
              <a:t>8</a:t>
            </a:fld>
            <a:endParaRPr lang="zh-CN" altLang="en-US"/>
          </a:p>
        </p:txBody>
      </p:sp>
    </p:spTree>
    <p:extLst>
      <p:ext uri="{BB962C8B-B14F-4D97-AF65-F5344CB8AC3E}">
        <p14:creationId xmlns:p14="http://schemas.microsoft.com/office/powerpoint/2010/main" val="2689599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也就是说烧失量是指坯料在烧成过程中所排出的结晶水，碳酸盐分解出的</a:t>
            </a:r>
            <a:r>
              <a:rPr lang="en-US" altLang="zh-CN" dirty="0" smtClean="0"/>
              <a:t>CO2</a:t>
            </a:r>
            <a:r>
              <a:rPr lang="zh-CN" altLang="en-US" dirty="0" smtClean="0"/>
              <a:t>，硫酸盐分解出的</a:t>
            </a:r>
            <a:r>
              <a:rPr lang="en-US" altLang="zh-CN" dirty="0" smtClean="0"/>
              <a:t>SO2</a:t>
            </a:r>
            <a:r>
              <a:rPr lang="zh-CN" altLang="en-US" dirty="0" smtClean="0"/>
              <a:t>，以及有机杂质被排除后物量的损失。</a:t>
            </a:r>
            <a:endParaRPr lang="en-US" altLang="zh-CN" dirty="0" smtClean="0"/>
          </a:p>
          <a:p>
            <a:r>
              <a:rPr lang="zh-CN" altLang="en-US" dirty="0" smtClean="0"/>
              <a:t>熟料</a:t>
            </a:r>
            <a:r>
              <a:rPr lang="zh-CN" altLang="en-US" dirty="0"/>
              <a:t>烧失量是衡量熟料</a:t>
            </a:r>
            <a:r>
              <a:rPr lang="zh-CN" altLang="en-US" dirty="0">
                <a:hlinkClick r:id="rId3"/>
              </a:rPr>
              <a:t>质量</a:t>
            </a:r>
            <a:r>
              <a:rPr lang="zh-CN" altLang="en-US" dirty="0"/>
              <a:t>好坏的一个重要指标，烧失量高说明窑内</a:t>
            </a:r>
            <a:r>
              <a:rPr lang="zh-CN" altLang="en-US" dirty="0">
                <a:hlinkClick r:id="rId4"/>
              </a:rPr>
              <a:t>物料</a:t>
            </a:r>
            <a:r>
              <a:rPr lang="zh-CN" altLang="en-US" dirty="0"/>
              <a:t>化学反应不完全，还有一部分</a:t>
            </a:r>
            <a:r>
              <a:rPr lang="zh-CN" altLang="en-US" dirty="0">
                <a:hlinkClick r:id="rId5"/>
              </a:rPr>
              <a:t>碳酸钙</a:t>
            </a:r>
            <a:r>
              <a:rPr lang="zh-CN" altLang="en-US" dirty="0"/>
              <a:t>或煤粒没有分解或燃尽，更有一部分碳酸钙虽已分解，但来不及继续完成熟料</a:t>
            </a:r>
            <a:r>
              <a:rPr lang="zh-CN" altLang="en-US" dirty="0" smtClean="0"/>
              <a:t>。</a:t>
            </a:r>
            <a:endParaRPr lang="en-US" altLang="zh-CN" dirty="0" smtClean="0"/>
          </a:p>
          <a:p>
            <a:r>
              <a:rPr lang="zh-CN" altLang="en-US" dirty="0"/>
              <a:t>控制水泥中的烧失量</a:t>
            </a:r>
            <a:r>
              <a:rPr lang="en-US" altLang="zh-CN" dirty="0"/>
              <a:t>,</a:t>
            </a:r>
            <a:r>
              <a:rPr lang="zh-CN" altLang="en-US" dirty="0"/>
              <a:t>实际上就是限制</a:t>
            </a:r>
            <a:r>
              <a:rPr lang="zh-CN" altLang="en-US" dirty="0">
                <a:hlinkClick r:id="rId6"/>
              </a:rPr>
              <a:t>石膏</a:t>
            </a:r>
            <a:r>
              <a:rPr lang="zh-CN" altLang="en-US" dirty="0"/>
              <a:t>和</a:t>
            </a:r>
            <a:r>
              <a:rPr lang="zh-CN" altLang="en-US" dirty="0">
                <a:hlinkClick r:id="rId7"/>
              </a:rPr>
              <a:t>混合材</a:t>
            </a:r>
            <a:r>
              <a:rPr lang="zh-CN" altLang="en-US" dirty="0"/>
              <a:t>的渗入量，以保证水泥质量。烧失量的变化会引起</a:t>
            </a:r>
            <a:r>
              <a:rPr lang="zh-CN" altLang="en-US" dirty="0">
                <a:hlinkClick r:id="rId8"/>
              </a:rPr>
              <a:t>熟料</a:t>
            </a:r>
            <a:r>
              <a:rPr lang="zh-CN" altLang="en-US" dirty="0"/>
              <a:t>和</a:t>
            </a:r>
            <a:r>
              <a:rPr lang="zh-CN" altLang="en-US" dirty="0">
                <a:hlinkClick r:id="rId9"/>
              </a:rPr>
              <a:t>水泥</a:t>
            </a:r>
            <a:r>
              <a:rPr lang="zh-CN" altLang="en-US" dirty="0"/>
              <a:t>一些控制</a:t>
            </a:r>
            <a:r>
              <a:rPr lang="zh-CN" altLang="en-US" dirty="0">
                <a:hlinkClick r:id="rId10"/>
              </a:rPr>
              <a:t>指标</a:t>
            </a:r>
            <a:r>
              <a:rPr lang="zh-CN" altLang="en-US" dirty="0"/>
              <a:t>的变化，同时也会引起荧光分析结果与化学分析结果对比发生偏差。</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8C178829-D5E4-4F33-A6AF-37EDD02F1EDF}" type="slidenum">
              <a:rPr lang="zh-CN" altLang="en-US" smtClean="0"/>
              <a:t>9</a:t>
            </a:fld>
            <a:endParaRPr lang="zh-CN" altLang="en-US"/>
          </a:p>
        </p:txBody>
      </p:sp>
    </p:spTree>
    <p:extLst>
      <p:ext uri="{BB962C8B-B14F-4D97-AF65-F5344CB8AC3E}">
        <p14:creationId xmlns:p14="http://schemas.microsoft.com/office/powerpoint/2010/main" val="401094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水泥中氧化镁含量过高时，由于其缓慢的水化和体积膨胀效应可使水泥硬化体结构破坏。</a:t>
            </a:r>
            <a:r>
              <a:rPr lang="zh-CN" altLang="en-US" sz="1200" kern="1200" dirty="0" smtClean="0">
                <a:solidFill>
                  <a:schemeClr val="tx1"/>
                </a:solidFill>
                <a:effectLst/>
                <a:latin typeface="+mn-lt"/>
                <a:ea typeface="+mn-ea"/>
                <a:cs typeface="+mn-cs"/>
              </a:rPr>
              <a:t>严重时会发生</a:t>
            </a:r>
            <a:r>
              <a:rPr lang="zh-CN" altLang="en-US" sz="1200" b="0" i="0" kern="1200" dirty="0" smtClean="0">
                <a:solidFill>
                  <a:schemeClr val="tx1"/>
                </a:solidFill>
                <a:effectLst/>
                <a:latin typeface="+mn-lt"/>
                <a:ea typeface="+mn-ea"/>
                <a:cs typeface="+mn-cs"/>
              </a:rPr>
              <a:t>开裂</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甚至崩溃</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 影响</a:t>
            </a:r>
            <a:r>
              <a:rPr lang="zh-CN" altLang="en-US" sz="1200" b="0" i="0" u="none" strike="noStrike" kern="1200" dirty="0" smtClean="0">
                <a:solidFill>
                  <a:schemeClr val="tx1"/>
                </a:solidFill>
                <a:effectLst/>
                <a:latin typeface="+mn-lt"/>
                <a:ea typeface="+mn-ea"/>
                <a:cs typeface="+mn-cs"/>
                <a:hlinkClick r:id="rId3"/>
              </a:rPr>
              <a:t>建筑工程质量</a:t>
            </a:r>
            <a:endParaRPr lang="en-US" altLang="zh-CN" sz="1200" b="0" i="0" u="none" strike="noStrike"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如水泥经压蒸安定性试验合格</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含量允许放宽到</a:t>
            </a:r>
            <a:r>
              <a:rPr lang="en-US" altLang="zh-CN" sz="1200" b="0" i="0" kern="1200" dirty="0" smtClean="0">
                <a:solidFill>
                  <a:schemeClr val="tx1"/>
                </a:solidFill>
                <a:effectLst/>
                <a:latin typeface="+mn-lt"/>
                <a:ea typeface="+mn-ea"/>
                <a:cs typeface="+mn-cs"/>
              </a:rPr>
              <a:t>6</a:t>
            </a:r>
            <a:r>
              <a:rPr lang="zh-CN" altLang="en-US" sz="1200" b="0" i="0" kern="1200" dirty="0" smtClean="0">
                <a:solidFill>
                  <a:schemeClr val="tx1"/>
                </a:solidFill>
                <a:effectLst/>
                <a:latin typeface="+mn-lt"/>
                <a:ea typeface="+mn-ea"/>
                <a:cs typeface="+mn-cs"/>
              </a:rPr>
              <a:t>％）。安定性用国家标准规定的沸煮或压蒸方法进行鉴定。</a:t>
            </a:r>
            <a:endParaRPr lang="en-US" altLang="zh-CN" sz="1200" b="0" i="0" kern="1200" dirty="0" smtClean="0">
              <a:solidFill>
                <a:schemeClr val="tx1"/>
              </a:solidFill>
              <a:effectLst/>
              <a:latin typeface="+mn-lt"/>
              <a:ea typeface="+mn-ea"/>
              <a:cs typeface="+mn-cs"/>
            </a:endParaRPr>
          </a:p>
          <a:p>
            <a:r>
              <a:rPr lang="zh-CN" altLang="en-US" dirty="0"/>
              <a:t>水泥中的</a:t>
            </a:r>
            <a:r>
              <a:rPr lang="zh-CN" altLang="en-US" dirty="0">
                <a:hlinkClick r:id="rId4"/>
              </a:rPr>
              <a:t>氧化镁</a:t>
            </a:r>
            <a:r>
              <a:rPr lang="zh-CN" altLang="en-US" dirty="0"/>
              <a:t>主要来自其钙质原材料石灰石和硅质原材料粘土。</a:t>
            </a:r>
          </a:p>
        </p:txBody>
      </p:sp>
      <p:sp>
        <p:nvSpPr>
          <p:cNvPr id="4" name="灯片编号占位符 3"/>
          <p:cNvSpPr>
            <a:spLocks noGrp="1"/>
          </p:cNvSpPr>
          <p:nvPr>
            <p:ph type="sldNum" sz="quarter" idx="10"/>
          </p:nvPr>
        </p:nvSpPr>
        <p:spPr/>
        <p:txBody>
          <a:bodyPr/>
          <a:lstStyle/>
          <a:p>
            <a:fld id="{8C178829-D5E4-4F33-A6AF-37EDD02F1EDF}" type="slidenum">
              <a:rPr lang="zh-CN" altLang="en-US" smtClean="0"/>
              <a:t>10</a:t>
            </a:fld>
            <a:endParaRPr lang="zh-CN" altLang="en-US"/>
          </a:p>
        </p:txBody>
      </p:sp>
    </p:spTree>
    <p:extLst>
      <p:ext uri="{BB962C8B-B14F-4D97-AF65-F5344CB8AC3E}">
        <p14:creationId xmlns:p14="http://schemas.microsoft.com/office/powerpoint/2010/main" val="1118345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zh-CN" dirty="0" smtClean="0"/>
              <a:t>水泥中的</a:t>
            </a:r>
            <a:r>
              <a:rPr lang="en-US" altLang="zh-CN" dirty="0" smtClean="0"/>
              <a:t> SO</a:t>
            </a:r>
            <a:r>
              <a:rPr lang="en-US" altLang="zh-CN" baseline="-25000" dirty="0" smtClean="0"/>
              <a:t>3</a:t>
            </a:r>
            <a:r>
              <a:rPr lang="en-US" altLang="zh-CN" dirty="0" smtClean="0"/>
              <a:t> </a:t>
            </a:r>
            <a:r>
              <a:rPr lang="zh-CN" altLang="zh-CN" dirty="0" smtClean="0"/>
              <a:t>主要是生产水泥时为调节凝结时间加石膏而带入的，此外，水泥中掺人窑灰，采用石膏矿化剂，使用高硫燃煤都会把</a:t>
            </a:r>
            <a:r>
              <a:rPr lang="en-US" altLang="zh-CN" dirty="0" smtClean="0"/>
              <a:t> SO</a:t>
            </a:r>
            <a:r>
              <a:rPr lang="en-US" altLang="zh-CN" baseline="-25000" dirty="0" smtClean="0"/>
              <a:t>3</a:t>
            </a:r>
            <a:r>
              <a:rPr lang="zh-CN" altLang="zh-CN" dirty="0" smtClean="0"/>
              <a:t>带入熟料。通过对不同</a:t>
            </a:r>
            <a:r>
              <a:rPr lang="en-US" altLang="zh-CN" dirty="0" smtClean="0"/>
              <a:t> SO</a:t>
            </a:r>
            <a:r>
              <a:rPr lang="en-US" altLang="zh-CN" baseline="-25000" dirty="0" smtClean="0"/>
              <a:t>3</a:t>
            </a:r>
            <a:r>
              <a:rPr lang="en-US" altLang="zh-CN" dirty="0" smtClean="0"/>
              <a:t> </a:t>
            </a:r>
            <a:r>
              <a:rPr lang="zh-CN" altLang="zh-CN" dirty="0" smtClean="0"/>
              <a:t>含量的各种水泥的物理性能试验表明，硅酸盐水泥中</a:t>
            </a:r>
            <a:r>
              <a:rPr lang="en-US" altLang="zh-CN" dirty="0" smtClean="0"/>
              <a:t> SO</a:t>
            </a:r>
            <a:r>
              <a:rPr lang="en-US" altLang="zh-CN" baseline="-25000" dirty="0" smtClean="0"/>
              <a:t>3</a:t>
            </a:r>
            <a:r>
              <a:rPr lang="en-US" altLang="zh-CN" dirty="0" smtClean="0"/>
              <a:t> </a:t>
            </a:r>
            <a:r>
              <a:rPr lang="zh-CN" altLang="zh-CN" dirty="0" smtClean="0"/>
              <a:t>含量超过</a:t>
            </a:r>
            <a:r>
              <a:rPr lang="en-US" altLang="zh-CN" dirty="0" smtClean="0"/>
              <a:t> 3.5% </a:t>
            </a:r>
            <a:r>
              <a:rPr lang="zh-CN" altLang="zh-CN" dirty="0" smtClean="0"/>
              <a:t>后，强度下降，硬化后水泥的体积膨胀，甚至结构破坏，因此，规定水泥中三氧化硫含量不得超过</a:t>
            </a:r>
            <a:r>
              <a:rPr lang="en-US" altLang="zh-CN" dirty="0" smtClean="0"/>
              <a:t> 3.5% </a:t>
            </a:r>
            <a:endParaRPr lang="zh-CN" altLang="en-US" dirty="0"/>
          </a:p>
        </p:txBody>
      </p:sp>
      <p:sp>
        <p:nvSpPr>
          <p:cNvPr id="4" name="灯片编号占位符 3"/>
          <p:cNvSpPr>
            <a:spLocks noGrp="1"/>
          </p:cNvSpPr>
          <p:nvPr>
            <p:ph type="sldNum" sz="quarter" idx="10"/>
          </p:nvPr>
        </p:nvSpPr>
        <p:spPr/>
        <p:txBody>
          <a:bodyPr/>
          <a:lstStyle/>
          <a:p>
            <a:fld id="{8C178829-D5E4-4F33-A6AF-37EDD02F1EDF}" type="slidenum">
              <a:rPr lang="zh-CN" altLang="en-US" smtClean="0"/>
              <a:t>11</a:t>
            </a:fld>
            <a:endParaRPr lang="zh-CN" altLang="en-US"/>
          </a:p>
        </p:txBody>
      </p:sp>
    </p:spTree>
    <p:extLst>
      <p:ext uri="{BB962C8B-B14F-4D97-AF65-F5344CB8AC3E}">
        <p14:creationId xmlns:p14="http://schemas.microsoft.com/office/powerpoint/2010/main" val="1385344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63538" y="684213"/>
            <a:ext cx="6096000" cy="3429000"/>
          </a:xfrm>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8C178829-D5E4-4F33-A6AF-37EDD02F1EDF}" type="slidenum">
              <a:rPr lang="zh-CN" altLang="en-US" smtClean="0"/>
              <a:t>12</a:t>
            </a:fld>
            <a:endParaRPr lang="zh-CN" altLang="en-US"/>
          </a:p>
        </p:txBody>
      </p:sp>
    </p:spTree>
    <p:extLst>
      <p:ext uri="{BB962C8B-B14F-4D97-AF65-F5344CB8AC3E}">
        <p14:creationId xmlns:p14="http://schemas.microsoft.com/office/powerpoint/2010/main" val="1239066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4" name="灯片编号占位符 3"/>
          <p:cNvSpPr>
            <a:spLocks noGrp="1"/>
          </p:cNvSpPr>
          <p:nvPr>
            <p:ph type="sldNum" sz="quarter" idx="10"/>
          </p:nvPr>
        </p:nvSpPr>
        <p:spPr/>
        <p:txBody>
          <a:bodyPr/>
          <a:lstStyle/>
          <a:p>
            <a:fld id="{8C178829-D5E4-4F33-A6AF-37EDD02F1EDF}" type="slidenum">
              <a:rPr lang="zh-CN" altLang="en-US" smtClean="0"/>
              <a:t>13</a:t>
            </a:fld>
            <a:endParaRPr lang="zh-CN" altLang="en-US"/>
          </a:p>
        </p:txBody>
      </p:sp>
      <p:sp>
        <p:nvSpPr>
          <p:cNvPr id="5" name="备注占位符 4"/>
          <p:cNvSpPr txBox="1">
            <a:spLocks noGrp="1"/>
          </p:cNvSpPr>
          <p:nvPr>
            <p:ph type="body" idx="1"/>
          </p:nvPr>
        </p:nvSpPr>
        <p:spPr>
          <a:xfrm>
            <a:off x="685800" y="4343400"/>
            <a:ext cx="5486400" cy="1754326"/>
          </a:xfrm>
          <a:prstGeom prst="rect">
            <a:avLst/>
          </a:prstGeom>
          <a:noFill/>
        </p:spPr>
        <p:txBody>
          <a:bodyPr wrap="square" rtlCol="0">
            <a:spAutoFit/>
          </a:bodyPr>
          <a:lstStyle/>
          <a:p>
            <a:r>
              <a:rPr lang="zh-CN" altLang="en-US" dirty="0" smtClean="0"/>
              <a:t>氯离子是水泥中一种有害成分，而水泥是混凝土建筑结构中非常重要的一种材料，氯离子超过一定 的含量会对混凝土中的钢筋产生锈蚀。在钢筋表面形成红铁锈，体积膨胀数倍，引起混凝土结构开裂。</a:t>
            </a:r>
            <a:endParaRPr lang="en-US" altLang="zh-CN" dirty="0" smtClean="0"/>
          </a:p>
          <a:p>
            <a:r>
              <a:rPr lang="zh-CN" altLang="en-US" dirty="0"/>
              <a:t>由于熟料煅烧过程中，氯离子大部分在高温下挥发而排出窑外，残留在熟料中的氯离子含量极少。如果水泥中的氯离子含量过高，其主要原因是掺加了混合材料和外加剂（如：工业废渣、助磨剂等）</a:t>
            </a:r>
            <a:r>
              <a:rPr lang="zh-CN" altLang="en-US" b="1" dirty="0">
                <a:solidFill>
                  <a:srgbClr val="0070C0"/>
                </a:solidFill>
              </a:rPr>
              <a:t>因此，在我国水泥新标准中增加了“水泥生产中允许加入≤</a:t>
            </a:r>
            <a:r>
              <a:rPr lang="en-US" altLang="zh-CN" b="1" dirty="0">
                <a:solidFill>
                  <a:srgbClr val="0070C0"/>
                </a:solidFill>
              </a:rPr>
              <a:t>0.5%</a:t>
            </a:r>
            <a:r>
              <a:rPr lang="zh-CN" altLang="en-US" b="1" dirty="0">
                <a:solidFill>
                  <a:srgbClr val="0070C0"/>
                </a:solidFill>
              </a:rPr>
              <a:t>的助磨剂和水泥中的氯离子含量必须≤</a:t>
            </a:r>
            <a:r>
              <a:rPr lang="en-US" altLang="zh-CN" b="1" dirty="0">
                <a:solidFill>
                  <a:srgbClr val="0070C0"/>
                </a:solidFill>
              </a:rPr>
              <a:t>0.06%”</a:t>
            </a:r>
            <a:r>
              <a:rPr lang="zh-CN" altLang="en-US" b="1" dirty="0">
                <a:solidFill>
                  <a:srgbClr val="0070C0"/>
                </a:solidFill>
              </a:rPr>
              <a:t>的要求</a:t>
            </a:r>
          </a:p>
          <a:p>
            <a:endParaRPr lang="zh-CN" altLang="en-US" dirty="0"/>
          </a:p>
        </p:txBody>
      </p:sp>
    </p:spTree>
    <p:extLst>
      <p:ext uri="{BB962C8B-B14F-4D97-AF65-F5344CB8AC3E}">
        <p14:creationId xmlns:p14="http://schemas.microsoft.com/office/powerpoint/2010/main" val="98215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Date Placeholder 29"/>
          <p:cNvSpPr>
            <a:spLocks noGrp="1"/>
          </p:cNvSpPr>
          <p:nvPr>
            <p:ph type="dt" sz="half" idx="10"/>
          </p:nvPr>
        </p:nvSpPr>
        <p:spPr/>
        <p:txBody>
          <a:bodyPr/>
          <a:lstStyle/>
          <a:p>
            <a:fld id="{4C233344-68E1-4B0B-A2E4-E1A80C7DE209}" type="datetimeFigureOut">
              <a:rPr lang="zh-CN" altLang="en-US" smtClean="0"/>
              <a:t>2019/3/20</a:t>
            </a:fld>
            <a:endParaRPr lang="zh-CN" altLang="en-US"/>
          </a:p>
        </p:txBody>
      </p:sp>
      <p:sp>
        <p:nvSpPr>
          <p:cNvPr id="19" name="Footer Placeholder 18"/>
          <p:cNvSpPr>
            <a:spLocks noGrp="1"/>
          </p:cNvSpPr>
          <p:nvPr>
            <p:ph type="ftr" sz="quarter" idx="11"/>
          </p:nvPr>
        </p:nvSpPr>
        <p:spPr/>
        <p:txBody>
          <a:bodyPr/>
          <a:lstStyle/>
          <a:p>
            <a:endParaRPr lang="zh-CN" altLang="en-US"/>
          </a:p>
        </p:txBody>
      </p:sp>
      <p:sp>
        <p:nvSpPr>
          <p:cNvPr id="27" name="Slide Number Placeholder 26"/>
          <p:cNvSpPr>
            <a:spLocks noGrp="1"/>
          </p:cNvSpPr>
          <p:nvPr>
            <p:ph type="sldNum" sz="quarter" idx="12"/>
          </p:nvPr>
        </p:nvSpPr>
        <p:spPr/>
        <p:txBody>
          <a:bodyPr/>
          <a:lstStyle/>
          <a:p>
            <a:fld id="{C87270E2-8CC9-41D4-85B4-912F83DD3203}"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4C233344-68E1-4B0B-A2E4-E1A80C7DE209}" type="datetimeFigureOut">
              <a:rPr lang="zh-CN" altLang="en-US" smtClean="0"/>
              <a:t>2019/3/20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87270E2-8CC9-41D4-85B4-912F83DD320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4C233344-68E1-4B0B-A2E4-E1A80C7DE209}" type="datetimeFigureOut">
              <a:rPr lang="zh-CN" altLang="en-US" smtClean="0"/>
              <a:t>2019/3/20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87270E2-8CC9-41D4-85B4-912F83DD320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Content Placeholder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4C233344-68E1-4B0B-A2E4-E1A80C7DE209}" type="datetimeFigureOut">
              <a:rPr lang="zh-CN" altLang="en-US" smtClean="0"/>
              <a:t>2019/3/20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87270E2-8CC9-41D4-85B4-912F83DD320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Date Placeholder 3"/>
          <p:cNvSpPr>
            <a:spLocks noGrp="1"/>
          </p:cNvSpPr>
          <p:nvPr>
            <p:ph type="dt" sz="half" idx="10"/>
          </p:nvPr>
        </p:nvSpPr>
        <p:spPr/>
        <p:txBody>
          <a:bodyPr/>
          <a:lstStyle/>
          <a:p>
            <a:fld id="{4C233344-68E1-4B0B-A2E4-E1A80C7DE209}" type="datetimeFigureOut">
              <a:rPr lang="zh-CN" altLang="en-US" smtClean="0"/>
              <a:t>2019/3/20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87270E2-8CC9-41D4-85B4-912F83DD3203}"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zh-CN" altLang="en-US" smtClean="0"/>
              <a:t>单击此处编辑母版标题样式</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4C233344-68E1-4B0B-A2E4-E1A80C7DE209}" type="datetimeFigureOut">
              <a:rPr lang="zh-CN" altLang="en-US" smtClean="0"/>
              <a:t>2019/3/20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87270E2-8CC9-41D4-85B4-912F83DD320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Date Placeholder 6"/>
          <p:cNvSpPr>
            <a:spLocks noGrp="1"/>
          </p:cNvSpPr>
          <p:nvPr>
            <p:ph type="dt" sz="half" idx="10"/>
          </p:nvPr>
        </p:nvSpPr>
        <p:spPr/>
        <p:txBody>
          <a:bodyPr/>
          <a:lstStyle/>
          <a:p>
            <a:fld id="{4C233344-68E1-4B0B-A2E4-E1A80C7DE209}" type="datetimeFigureOut">
              <a:rPr lang="zh-CN" altLang="en-US" smtClean="0"/>
              <a:t>2019/3/20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87270E2-8CC9-41D4-85B4-912F83DD320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Date Placeholder 2"/>
          <p:cNvSpPr>
            <a:spLocks noGrp="1"/>
          </p:cNvSpPr>
          <p:nvPr>
            <p:ph type="dt" sz="half" idx="10"/>
          </p:nvPr>
        </p:nvSpPr>
        <p:spPr/>
        <p:txBody>
          <a:bodyPr/>
          <a:lstStyle/>
          <a:p>
            <a:fld id="{4C233344-68E1-4B0B-A2E4-E1A80C7DE209}" type="datetimeFigureOut">
              <a:rPr lang="zh-CN" altLang="en-US" smtClean="0"/>
              <a:t>2019/3/20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87270E2-8CC9-41D4-85B4-912F83DD320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33344-68E1-4B0B-A2E4-E1A80C7DE209}" type="datetimeFigureOut">
              <a:rPr lang="zh-CN" altLang="en-US" smtClean="0"/>
              <a:t>2019/3/20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87270E2-8CC9-41D4-85B4-912F83DD320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4C233344-68E1-4B0B-A2E4-E1A80C7DE209}" type="datetimeFigureOut">
              <a:rPr lang="zh-CN" altLang="en-US" smtClean="0"/>
              <a:t>2019/3/20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87270E2-8CC9-41D4-85B4-912F83DD320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Date Placeholder 4"/>
          <p:cNvSpPr>
            <a:spLocks noGrp="1"/>
          </p:cNvSpPr>
          <p:nvPr>
            <p:ph type="dt" sz="half" idx="10"/>
          </p:nvPr>
        </p:nvSpPr>
        <p:spPr/>
        <p:txBody>
          <a:bodyPr/>
          <a:lstStyle/>
          <a:p>
            <a:fld id="{4C233344-68E1-4B0B-A2E4-E1A80C7DE209}" type="datetimeFigureOut">
              <a:rPr lang="zh-CN" altLang="en-US" smtClean="0"/>
              <a:t>2019/3/20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8077200" y="4767263"/>
            <a:ext cx="609600" cy="273844"/>
          </a:xfrm>
        </p:spPr>
        <p:txBody>
          <a:bodyPr/>
          <a:lstStyle/>
          <a:p>
            <a:fld id="{C87270E2-8CC9-41D4-85B4-912F83DD3203}" type="slidenum">
              <a:rPr lang="zh-CN" altLang="en-US" smtClean="0"/>
              <a:t>‹#›</a:t>
            </a:fld>
            <a:endParaRPr lang="zh-CN" alt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C233344-68E1-4B0B-A2E4-E1A80C7DE209}" type="datetimeFigureOut">
              <a:rPr lang="zh-CN" altLang="en-US" smtClean="0"/>
              <a:t>2019/3/20</a:t>
            </a:fld>
            <a:endParaRPr lang="zh-CN" alt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87270E2-8CC9-41D4-85B4-912F83DD3203}" type="slidenum">
              <a:rPr lang="zh-CN" altLang="en-US" smtClean="0"/>
              <a:t>‹#›</a:t>
            </a:fld>
            <a:endParaRPr lang="zh-CN" alt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§1.1</a:t>
            </a:r>
            <a:endParaRPr lang="zh-CN" altLang="en-US" dirty="0"/>
          </a:p>
        </p:txBody>
      </p:sp>
      <p:sp>
        <p:nvSpPr>
          <p:cNvPr id="3" name="副标题 2"/>
          <p:cNvSpPr>
            <a:spLocks noGrp="1"/>
          </p:cNvSpPr>
          <p:nvPr>
            <p:ph type="subTitle" idx="1"/>
          </p:nvPr>
        </p:nvSpPr>
        <p:spPr/>
        <p:txBody>
          <a:bodyPr>
            <a:normAutofit/>
          </a:bodyPr>
          <a:lstStyle/>
          <a:p>
            <a:r>
              <a:rPr lang="zh-CN" altLang="en-US" sz="4400" b="1" dirty="0" smtClean="0">
                <a:solidFill>
                  <a:srgbClr val="FF0000"/>
                </a:solidFill>
              </a:rPr>
              <a:t>通用水泥的国家标准</a:t>
            </a:r>
            <a:endParaRPr lang="zh-CN" altLang="en-US" sz="4400" b="1" dirty="0">
              <a:solidFill>
                <a:srgbClr val="FF0000"/>
              </a:solidFill>
            </a:endParaRPr>
          </a:p>
        </p:txBody>
      </p:sp>
    </p:spTree>
    <p:extLst>
      <p:ext uri="{BB962C8B-B14F-4D97-AF65-F5344CB8AC3E}">
        <p14:creationId xmlns:p14="http://schemas.microsoft.com/office/powerpoint/2010/main" val="3979515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132493" y="-1172874"/>
            <a:ext cx="10168989" cy="3240360"/>
            <a:chOff x="-1332656" y="-963490"/>
            <a:chExt cx="10168989" cy="4320480"/>
          </a:xfrm>
        </p:grpSpPr>
        <p:sp>
          <p:nvSpPr>
            <p:cNvPr id="7" name="矩形 6"/>
            <p:cNvSpPr/>
            <p:nvPr/>
          </p:nvSpPr>
          <p:spPr>
            <a:xfrm>
              <a:off x="335469" y="764700"/>
              <a:ext cx="648072" cy="4320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84117" y="1217260"/>
              <a:ext cx="648072" cy="46934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1032256"/>
              <a:ext cx="647564" cy="43205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减号 9"/>
            <p:cNvSpPr/>
            <p:nvPr/>
          </p:nvSpPr>
          <p:spPr>
            <a:xfrm flipV="1">
              <a:off x="-1332656" y="1241510"/>
              <a:ext cx="10168989" cy="222796"/>
            </a:xfrm>
            <a:prstGeom prst="mathMinus">
              <a:avLst/>
            </a:prstGeom>
            <a:gradFill flip="none" rotWithShape="1">
              <a:gsLst>
                <a:gs pos="0">
                  <a:schemeClr val="tx1">
                    <a:lumMod val="75000"/>
                    <a:lumOff val="25000"/>
                    <a:tint val="66000"/>
                    <a:satMod val="160000"/>
                  </a:schemeClr>
                </a:gs>
                <a:gs pos="50000">
                  <a:schemeClr val="tx1">
                    <a:lumMod val="75000"/>
                    <a:lumOff val="25000"/>
                    <a:tint val="44500"/>
                    <a:satMod val="160000"/>
                  </a:schemeClr>
                </a:gs>
                <a:gs pos="100000">
                  <a:schemeClr val="tx1">
                    <a:lumMod val="75000"/>
                    <a:lumOff val="25000"/>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减号 10"/>
            <p:cNvSpPr/>
            <p:nvPr/>
          </p:nvSpPr>
          <p:spPr>
            <a:xfrm>
              <a:off x="808153" y="-963490"/>
              <a:ext cx="45719" cy="4320480"/>
            </a:xfrm>
            <a:prstGeom prst="mathMinus">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1544400" y="7532"/>
            <a:ext cx="2520280" cy="646331"/>
          </a:xfrm>
          <a:prstGeom prst="rect">
            <a:avLst/>
          </a:prstGeom>
          <a:noFill/>
        </p:spPr>
        <p:txBody>
          <a:bodyPr wrap="square" rtlCol="0">
            <a:spAutoFit/>
          </a:bodyPr>
          <a:lstStyle/>
          <a:p>
            <a:r>
              <a:rPr lang="zh-CN" altLang="en-US" sz="3600" dirty="0" smtClean="0">
                <a:latin typeface="+mj-ea"/>
                <a:ea typeface="+mj-ea"/>
              </a:rPr>
              <a:t>化学指标</a:t>
            </a:r>
            <a:endParaRPr lang="zh-CN" altLang="en-US" sz="3600" dirty="0">
              <a:latin typeface="+mj-ea"/>
              <a:ea typeface="+mj-ea"/>
            </a:endParaRPr>
          </a:p>
        </p:txBody>
      </p:sp>
      <p:sp>
        <p:nvSpPr>
          <p:cNvPr id="3" name="TextBox 2"/>
          <p:cNvSpPr txBox="1"/>
          <p:nvPr/>
        </p:nvSpPr>
        <p:spPr>
          <a:xfrm>
            <a:off x="1332352" y="638695"/>
            <a:ext cx="5039848" cy="461665"/>
          </a:xfrm>
          <a:prstGeom prst="rect">
            <a:avLst/>
          </a:prstGeom>
          <a:noFill/>
        </p:spPr>
        <p:txBody>
          <a:bodyPr wrap="square" rtlCol="0">
            <a:spAutoFit/>
          </a:bodyPr>
          <a:lstStyle/>
          <a:p>
            <a:r>
              <a:rPr lang="en-US" altLang="zh-CN" sz="2400" b="1" dirty="0" smtClean="0">
                <a:solidFill>
                  <a:srgbClr val="FF0000"/>
                </a:solidFill>
              </a:rPr>
              <a:t>3</a:t>
            </a:r>
            <a:r>
              <a:rPr lang="zh-CN" altLang="en-US" sz="2400" b="1" dirty="0" smtClean="0">
                <a:solidFill>
                  <a:srgbClr val="FF0000"/>
                </a:solidFill>
              </a:rPr>
              <a:t>、氧化镁（</a:t>
            </a:r>
            <a:r>
              <a:rPr lang="en-US" altLang="zh-CN" sz="2400" b="1" dirty="0" err="1" smtClean="0">
                <a:solidFill>
                  <a:srgbClr val="FF0000"/>
                </a:solidFill>
              </a:rPr>
              <a:t>MgO</a:t>
            </a:r>
            <a:r>
              <a:rPr lang="zh-CN" altLang="en-US" sz="2400" b="1" dirty="0" smtClean="0">
                <a:solidFill>
                  <a:srgbClr val="FF0000"/>
                </a:solidFill>
              </a:rPr>
              <a:t>）</a:t>
            </a:r>
            <a:endParaRPr lang="zh-CN" altLang="en-US" sz="2400" b="1" dirty="0">
              <a:solidFill>
                <a:srgbClr val="FF0000"/>
              </a:solidFill>
            </a:endParaRPr>
          </a:p>
        </p:txBody>
      </p:sp>
      <p:graphicFrame>
        <p:nvGraphicFramePr>
          <p:cNvPr id="13" name="表格 12"/>
          <p:cNvGraphicFramePr>
            <a:graphicFrameLocks noGrp="1"/>
          </p:cNvGraphicFramePr>
          <p:nvPr>
            <p:extLst>
              <p:ext uri="{D42A27DB-BD31-4B8C-83A1-F6EECF244321}">
                <p14:modId xmlns:p14="http://schemas.microsoft.com/office/powerpoint/2010/main" val="3221308142"/>
              </p:ext>
            </p:extLst>
          </p:nvPr>
        </p:nvGraphicFramePr>
        <p:xfrm>
          <a:off x="684280" y="1100359"/>
          <a:ext cx="6863416" cy="1687415"/>
        </p:xfrm>
        <a:graphic>
          <a:graphicData uri="http://schemas.openxmlformats.org/drawingml/2006/table">
            <a:tbl>
              <a:tblPr firstRow="1" bandRow="1">
                <a:tableStyleId>{5C22544A-7EE6-4342-B048-85BDC9FD1C3A}</a:tableStyleId>
              </a:tblPr>
              <a:tblGrid>
                <a:gridCol w="1715854"/>
                <a:gridCol w="1715854"/>
                <a:gridCol w="1715854"/>
                <a:gridCol w="1715854"/>
              </a:tblGrid>
              <a:tr h="365760">
                <a:tc rowSpan="2">
                  <a:txBody>
                    <a:bodyPr/>
                    <a:lstStyle/>
                    <a:p>
                      <a:pPr algn="ctr"/>
                      <a:endParaRPr lang="en-US" altLang="zh-CN" sz="1800" dirty="0" smtClean="0"/>
                    </a:p>
                    <a:p>
                      <a:pPr algn="ctr"/>
                      <a:r>
                        <a:rPr lang="zh-CN" altLang="en-US" sz="1800" dirty="0" smtClean="0"/>
                        <a:t>项  目</a:t>
                      </a:r>
                      <a:endParaRPr lang="zh-CN" altLang="en-US" sz="1800" dirty="0"/>
                    </a:p>
                  </a:txBody>
                  <a:tcPr/>
                </a:tc>
                <a:tc gridSpan="2">
                  <a:txBody>
                    <a:bodyPr/>
                    <a:lstStyle/>
                    <a:p>
                      <a:pPr algn="ctr"/>
                      <a:r>
                        <a:rPr lang="zh-CN" altLang="en-US" sz="1800" dirty="0" smtClean="0"/>
                        <a:t>指  标</a:t>
                      </a:r>
                      <a:endParaRPr lang="zh-CN" altLang="en-US" sz="1800" dirty="0"/>
                    </a:p>
                  </a:txBody>
                  <a:tcPr/>
                </a:tc>
                <a:tc hMerge="1">
                  <a:txBody>
                    <a:bodyPr/>
                    <a:lstStyle/>
                    <a:p>
                      <a:pPr algn="ctr"/>
                      <a:endParaRPr lang="zh-CN" altLang="en-US" dirty="0"/>
                    </a:p>
                  </a:txBody>
                  <a:tcPr/>
                </a:tc>
                <a:tc rowSpan="2">
                  <a:txBody>
                    <a:bodyPr/>
                    <a:lstStyle/>
                    <a:p>
                      <a:pPr algn="ctr"/>
                      <a:endParaRPr lang="en-US" altLang="zh-CN" sz="1800" dirty="0" smtClean="0"/>
                    </a:p>
                    <a:p>
                      <a:pPr algn="ctr"/>
                      <a:r>
                        <a:rPr lang="zh-CN" altLang="en-US" sz="1800" dirty="0" smtClean="0"/>
                        <a:t>检验方法</a:t>
                      </a:r>
                      <a:endParaRPr lang="en-US" altLang="zh-CN" sz="1800" dirty="0" smtClean="0"/>
                    </a:p>
                    <a:p>
                      <a:pPr algn="ctr"/>
                      <a:r>
                        <a:rPr lang="zh-CN" altLang="en-US" sz="1800" dirty="0" smtClean="0"/>
                        <a:t>与   依  据</a:t>
                      </a:r>
                      <a:endParaRPr lang="zh-CN" altLang="en-US" sz="1800" dirty="0"/>
                    </a:p>
                  </a:txBody>
                  <a:tcPr/>
                </a:tc>
              </a:tr>
              <a:tr h="548640">
                <a:tc vMerge="1">
                  <a:txBody>
                    <a:bodyPr/>
                    <a:lstStyle/>
                    <a:p>
                      <a:endParaRPr lang="zh-CN" altLang="en-US" dirty="0"/>
                    </a:p>
                  </a:txBody>
                  <a:tcPr/>
                </a:tc>
                <a:tc>
                  <a:txBody>
                    <a:bodyPr/>
                    <a:lstStyle/>
                    <a:p>
                      <a:pPr algn="ctr"/>
                      <a:r>
                        <a:rPr lang="en-US" altLang="zh-CN" sz="1800" dirty="0" err="1" smtClean="0"/>
                        <a:t>P.Ⅰ</a:t>
                      </a:r>
                      <a:endParaRPr lang="zh-CN" altLang="en-US" sz="1800" dirty="0"/>
                    </a:p>
                  </a:txBody>
                  <a:tcPr/>
                </a:tc>
                <a:tc>
                  <a:txBody>
                    <a:bodyPr/>
                    <a:lstStyle/>
                    <a:p>
                      <a:pPr algn="ctr"/>
                      <a:r>
                        <a:rPr lang="en-US" altLang="zh-CN" sz="1800" dirty="0" smtClean="0"/>
                        <a:t>P. Ⅱ</a:t>
                      </a:r>
                      <a:endParaRPr lang="zh-CN" altLang="en-US" sz="1800" dirty="0"/>
                    </a:p>
                  </a:txBody>
                  <a:tcPr/>
                </a:tc>
                <a:tc vMerge="1">
                  <a:txBody>
                    <a:bodyPr/>
                    <a:lstStyle/>
                    <a:p>
                      <a:pPr algn="ctr"/>
                      <a:endParaRPr lang="en-US" altLang="zh-CN" dirty="0" smtClean="0"/>
                    </a:p>
                  </a:txBody>
                  <a:tcPr/>
                </a:tc>
              </a:tr>
              <a:tr h="773015">
                <a:tc>
                  <a:txBody>
                    <a:bodyPr/>
                    <a:lstStyle/>
                    <a:p>
                      <a:pPr algn="ctr"/>
                      <a:r>
                        <a:rPr lang="zh-CN" altLang="en-US" sz="1500" dirty="0" smtClean="0"/>
                        <a:t>氧化镁（</a:t>
                      </a:r>
                      <a:r>
                        <a:rPr lang="en-US" altLang="zh-CN" sz="1500" dirty="0" smtClean="0"/>
                        <a:t>%</a:t>
                      </a:r>
                      <a:r>
                        <a:rPr lang="zh-CN" altLang="en-US" sz="1500" dirty="0" smtClean="0"/>
                        <a:t>）</a:t>
                      </a:r>
                      <a:endParaRPr lang="zh-CN" altLang="en-US" sz="1500" dirty="0"/>
                    </a:p>
                  </a:txBody>
                  <a:tcPr/>
                </a:tc>
                <a:tc gridSpan="2">
                  <a:txBody>
                    <a:bodyPr/>
                    <a:lstStyle/>
                    <a:p>
                      <a:pPr algn="ctr"/>
                      <a:r>
                        <a:rPr lang="zh-CN" altLang="en-US" sz="1500" dirty="0" smtClean="0"/>
                        <a:t>≤</a:t>
                      </a:r>
                      <a:r>
                        <a:rPr lang="en-US" altLang="zh-CN" sz="1500" dirty="0" smtClean="0"/>
                        <a:t>5.0;</a:t>
                      </a:r>
                      <a:r>
                        <a:rPr lang="zh-CN" altLang="en-US" sz="1500" dirty="0" smtClean="0"/>
                        <a:t>水泥压蒸安定性检验合格可放宽到</a:t>
                      </a:r>
                      <a:r>
                        <a:rPr lang="en-US" altLang="zh-CN" sz="1500" dirty="0" smtClean="0"/>
                        <a:t>6.0</a:t>
                      </a:r>
                      <a:endParaRPr lang="zh-CN" altLang="en-US" sz="1500" dirty="0"/>
                    </a:p>
                  </a:txBody>
                  <a:tcPr/>
                </a:tc>
                <a:tc hMerge="1">
                  <a:txBody>
                    <a:bodyPr/>
                    <a:lstStyle/>
                    <a:p>
                      <a:endParaRPr lang="zh-CN" altLang="en-US" dirty="0"/>
                    </a:p>
                  </a:txBody>
                  <a:tcPr/>
                </a:tc>
                <a:tc>
                  <a:txBody>
                    <a:bodyPr/>
                    <a:lstStyle/>
                    <a:p>
                      <a:pPr algn="ctr"/>
                      <a:r>
                        <a:rPr lang="en-US" altLang="zh-CN" sz="1500" dirty="0" smtClean="0"/>
                        <a:t>GB176</a:t>
                      </a:r>
                      <a:endParaRPr lang="zh-CN" altLang="en-US" sz="1500" dirty="0" smtClean="0"/>
                    </a:p>
                    <a:p>
                      <a:pPr algn="ctr"/>
                      <a:r>
                        <a:rPr lang="en-US" altLang="zh-CN" sz="1500" dirty="0" smtClean="0"/>
                        <a:t>GB750</a:t>
                      </a:r>
                      <a:endParaRPr lang="zh-CN" altLang="en-US" sz="1500" dirty="0"/>
                    </a:p>
                  </a:txBody>
                  <a:tcPr/>
                </a:tc>
              </a:tr>
            </a:tbl>
          </a:graphicData>
        </a:graphic>
      </p:graphicFrame>
      <p:sp>
        <p:nvSpPr>
          <p:cNvPr id="15" name="TextBox 14"/>
          <p:cNvSpPr txBox="1"/>
          <p:nvPr/>
        </p:nvSpPr>
        <p:spPr>
          <a:xfrm>
            <a:off x="847727" y="3044448"/>
            <a:ext cx="4948409" cy="400110"/>
          </a:xfrm>
          <a:prstGeom prst="rect">
            <a:avLst/>
          </a:prstGeom>
          <a:noFill/>
        </p:spPr>
        <p:txBody>
          <a:bodyPr wrap="square" rtlCol="0">
            <a:spAutoFit/>
          </a:bodyPr>
          <a:lstStyle/>
          <a:p>
            <a:r>
              <a:rPr lang="zh-CN" altLang="en-US" sz="2000" b="1" dirty="0" smtClean="0">
                <a:solidFill>
                  <a:srgbClr val="FF0000"/>
                </a:solidFill>
              </a:rPr>
              <a:t>氧化镁过高会导致安定性不良</a:t>
            </a:r>
            <a:r>
              <a:rPr lang="zh-CN" altLang="en-US" sz="2000" b="1" dirty="0" smtClean="0">
                <a:solidFill>
                  <a:srgbClr val="0070C0"/>
                </a:solidFill>
              </a:rPr>
              <a:t>，为何</a:t>
            </a:r>
            <a:r>
              <a:rPr lang="en-US" altLang="zh-CN" sz="2000" b="1" dirty="0" smtClean="0">
                <a:solidFill>
                  <a:srgbClr val="0070C0"/>
                </a:solidFill>
              </a:rPr>
              <a:t>5.0%</a:t>
            </a:r>
            <a:r>
              <a:rPr lang="zh-CN" altLang="en-US" sz="2000" b="1" dirty="0" smtClean="0">
                <a:solidFill>
                  <a:srgbClr val="0070C0"/>
                </a:solidFill>
              </a:rPr>
              <a:t>？</a:t>
            </a:r>
            <a:endParaRPr lang="zh-CN" altLang="en-US" sz="2000" b="1" dirty="0">
              <a:solidFill>
                <a:srgbClr val="0070C0"/>
              </a:solidFill>
            </a:endParaRPr>
          </a:p>
        </p:txBody>
      </p:sp>
      <p:sp>
        <p:nvSpPr>
          <p:cNvPr id="16" name="圆角矩形标注 15"/>
          <p:cNvSpPr/>
          <p:nvPr/>
        </p:nvSpPr>
        <p:spPr>
          <a:xfrm>
            <a:off x="2479576" y="3651869"/>
            <a:ext cx="5332512" cy="1238541"/>
          </a:xfrm>
          <a:prstGeom prst="wedgeRoundRectCallout">
            <a:avLst>
              <a:gd name="adj1" fmla="val -42048"/>
              <a:gd name="adj2" fmla="val -6549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rgbClr val="0303BD"/>
                </a:solidFill>
              </a:rPr>
              <a:t>       总结国内水泥生产使用实践，并经大量科研和调查证明，水泥中</a:t>
            </a:r>
            <a:r>
              <a:rPr lang="en-US" altLang="zh-CN" b="1" dirty="0" err="1" smtClean="0">
                <a:solidFill>
                  <a:srgbClr val="0303BD"/>
                </a:solidFill>
              </a:rPr>
              <a:t>MgO</a:t>
            </a:r>
            <a:r>
              <a:rPr lang="zh-CN" altLang="en-US" b="1" dirty="0" smtClean="0">
                <a:solidFill>
                  <a:srgbClr val="0303BD"/>
                </a:solidFill>
              </a:rPr>
              <a:t>含量≤</a:t>
            </a:r>
            <a:r>
              <a:rPr lang="en-US" altLang="zh-CN" b="1" dirty="0" smtClean="0">
                <a:solidFill>
                  <a:srgbClr val="0303BD"/>
                </a:solidFill>
              </a:rPr>
              <a:t>5.0%</a:t>
            </a:r>
            <a:r>
              <a:rPr lang="zh-CN" altLang="en-US" b="1" dirty="0" smtClean="0">
                <a:solidFill>
                  <a:srgbClr val="0303BD"/>
                </a:solidFill>
              </a:rPr>
              <a:t>对水泥混凝土工程质量有保证，故标准中规定水泥中</a:t>
            </a:r>
            <a:r>
              <a:rPr lang="en-US" altLang="zh-CN" b="1" dirty="0" err="1" smtClean="0">
                <a:solidFill>
                  <a:srgbClr val="0303BD"/>
                </a:solidFill>
              </a:rPr>
              <a:t>MgO</a:t>
            </a:r>
            <a:r>
              <a:rPr lang="zh-CN" altLang="en-US" b="1" dirty="0" smtClean="0">
                <a:solidFill>
                  <a:srgbClr val="0303BD"/>
                </a:solidFill>
              </a:rPr>
              <a:t>的含量不得超过≤</a:t>
            </a:r>
            <a:r>
              <a:rPr lang="en-US" altLang="zh-CN" b="1" dirty="0" smtClean="0">
                <a:solidFill>
                  <a:srgbClr val="0303BD"/>
                </a:solidFill>
              </a:rPr>
              <a:t>5.0%</a:t>
            </a:r>
            <a:endParaRPr lang="zh-CN" altLang="en-US" b="1" dirty="0">
              <a:solidFill>
                <a:srgbClr val="0303BD"/>
              </a:solidFill>
            </a:endParaRPr>
          </a:p>
        </p:txBody>
      </p:sp>
    </p:spTree>
    <p:extLst>
      <p:ext uri="{BB962C8B-B14F-4D97-AF65-F5344CB8AC3E}">
        <p14:creationId xmlns:p14="http://schemas.microsoft.com/office/powerpoint/2010/main" val="186398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3"/>
                                        </p:tgtEl>
                                        <p:attrNameLst>
                                          <p:attrName>r</p:attrName>
                                        </p:attrNameLst>
                                      </p:cBhvr>
                                    </p:animRot>
                                    <p:animRot by="-240000">
                                      <p:cBhvr>
                                        <p:cTn id="11" dur="200" fill="hold">
                                          <p:stCondLst>
                                            <p:cond delay="200"/>
                                          </p:stCondLst>
                                        </p:cTn>
                                        <p:tgtEl>
                                          <p:spTgt spid="13"/>
                                        </p:tgtEl>
                                        <p:attrNameLst>
                                          <p:attrName>r</p:attrName>
                                        </p:attrNameLst>
                                      </p:cBhvr>
                                    </p:animRot>
                                    <p:animRot by="240000">
                                      <p:cBhvr>
                                        <p:cTn id="12" dur="200" fill="hold">
                                          <p:stCondLst>
                                            <p:cond delay="400"/>
                                          </p:stCondLst>
                                        </p:cTn>
                                        <p:tgtEl>
                                          <p:spTgt spid="13"/>
                                        </p:tgtEl>
                                        <p:attrNameLst>
                                          <p:attrName>r</p:attrName>
                                        </p:attrNameLst>
                                      </p:cBhvr>
                                    </p:animRot>
                                    <p:animRot by="-240000">
                                      <p:cBhvr>
                                        <p:cTn id="13" dur="200" fill="hold">
                                          <p:stCondLst>
                                            <p:cond delay="600"/>
                                          </p:stCondLst>
                                        </p:cTn>
                                        <p:tgtEl>
                                          <p:spTgt spid="13"/>
                                        </p:tgtEl>
                                        <p:attrNameLst>
                                          <p:attrName>r</p:attrName>
                                        </p:attrNameLst>
                                      </p:cBhvr>
                                    </p:animRot>
                                    <p:animRot by="120000">
                                      <p:cBhvr>
                                        <p:cTn id="14" dur="200" fill="hold">
                                          <p:stCondLst>
                                            <p:cond delay="800"/>
                                          </p:stCondLst>
                                        </p:cTn>
                                        <p:tgtEl>
                                          <p:spTgt spid="1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132493" y="-848837"/>
            <a:ext cx="10168989" cy="3240360"/>
            <a:chOff x="-1332656" y="-963490"/>
            <a:chExt cx="10168989" cy="4320480"/>
          </a:xfrm>
        </p:grpSpPr>
        <p:sp>
          <p:nvSpPr>
            <p:cNvPr id="9" name="矩形 8"/>
            <p:cNvSpPr/>
            <p:nvPr/>
          </p:nvSpPr>
          <p:spPr>
            <a:xfrm>
              <a:off x="335469" y="764700"/>
              <a:ext cx="648072" cy="4320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84117" y="1217260"/>
              <a:ext cx="648072" cy="46934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1032256"/>
              <a:ext cx="647564" cy="43205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减号 11"/>
            <p:cNvSpPr/>
            <p:nvPr/>
          </p:nvSpPr>
          <p:spPr>
            <a:xfrm flipV="1">
              <a:off x="-1332656" y="1241510"/>
              <a:ext cx="10168989" cy="222796"/>
            </a:xfrm>
            <a:prstGeom prst="mathMinus">
              <a:avLst/>
            </a:prstGeom>
            <a:gradFill flip="none" rotWithShape="1">
              <a:gsLst>
                <a:gs pos="0">
                  <a:schemeClr val="tx1">
                    <a:lumMod val="75000"/>
                    <a:lumOff val="25000"/>
                    <a:tint val="66000"/>
                    <a:satMod val="160000"/>
                  </a:schemeClr>
                </a:gs>
                <a:gs pos="50000">
                  <a:schemeClr val="tx1">
                    <a:lumMod val="75000"/>
                    <a:lumOff val="25000"/>
                    <a:tint val="44500"/>
                    <a:satMod val="160000"/>
                  </a:schemeClr>
                </a:gs>
                <a:gs pos="100000">
                  <a:schemeClr val="tx1">
                    <a:lumMod val="75000"/>
                    <a:lumOff val="25000"/>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减号 12"/>
            <p:cNvSpPr/>
            <p:nvPr/>
          </p:nvSpPr>
          <p:spPr>
            <a:xfrm>
              <a:off x="808153" y="-963490"/>
              <a:ext cx="45719" cy="4320480"/>
            </a:xfrm>
            <a:prstGeom prst="mathMinus">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4"/>
          <p:cNvSpPr txBox="1"/>
          <p:nvPr/>
        </p:nvSpPr>
        <p:spPr>
          <a:xfrm>
            <a:off x="1480900" y="274232"/>
            <a:ext cx="2520280" cy="646331"/>
          </a:xfrm>
          <a:prstGeom prst="rect">
            <a:avLst/>
          </a:prstGeom>
          <a:noFill/>
        </p:spPr>
        <p:txBody>
          <a:bodyPr wrap="square" rtlCol="0">
            <a:spAutoFit/>
          </a:bodyPr>
          <a:lstStyle/>
          <a:p>
            <a:r>
              <a:rPr lang="zh-CN" altLang="en-US" sz="3600" dirty="0" smtClean="0">
                <a:latin typeface="+mj-ea"/>
                <a:ea typeface="+mj-ea"/>
              </a:rPr>
              <a:t>化学指标</a:t>
            </a:r>
            <a:endParaRPr lang="zh-CN" altLang="en-US" sz="3600" dirty="0">
              <a:latin typeface="+mj-ea"/>
              <a:ea typeface="+mj-ea"/>
            </a:endParaRPr>
          </a:p>
        </p:txBody>
      </p:sp>
      <p:sp>
        <p:nvSpPr>
          <p:cNvPr id="16" name="TextBox 15"/>
          <p:cNvSpPr txBox="1"/>
          <p:nvPr/>
        </p:nvSpPr>
        <p:spPr>
          <a:xfrm>
            <a:off x="1360580" y="1037680"/>
            <a:ext cx="3427444" cy="461665"/>
          </a:xfrm>
          <a:prstGeom prst="rect">
            <a:avLst/>
          </a:prstGeom>
          <a:noFill/>
        </p:spPr>
        <p:txBody>
          <a:bodyPr wrap="square" rtlCol="0">
            <a:spAutoFit/>
          </a:bodyPr>
          <a:lstStyle/>
          <a:p>
            <a:r>
              <a:rPr lang="en-US" altLang="zh-CN" sz="2400" b="1" dirty="0" smtClean="0">
                <a:solidFill>
                  <a:srgbClr val="FF0000"/>
                </a:solidFill>
              </a:rPr>
              <a:t>4</a:t>
            </a:r>
            <a:r>
              <a:rPr lang="zh-CN" altLang="en-US" sz="2400" b="1" dirty="0" smtClean="0">
                <a:solidFill>
                  <a:srgbClr val="FF0000"/>
                </a:solidFill>
              </a:rPr>
              <a:t>、三氧化硫（</a:t>
            </a:r>
            <a:r>
              <a:rPr lang="en-US" altLang="zh-CN" sz="2400" b="1" dirty="0" smtClean="0">
                <a:solidFill>
                  <a:srgbClr val="FF0000"/>
                </a:solidFill>
              </a:rPr>
              <a:t>SO3</a:t>
            </a:r>
            <a:r>
              <a:rPr lang="zh-CN" altLang="en-US" sz="2400" b="1" dirty="0" smtClean="0">
                <a:solidFill>
                  <a:srgbClr val="FF0000"/>
                </a:solidFill>
              </a:rPr>
              <a:t>）</a:t>
            </a:r>
            <a:endParaRPr lang="zh-CN" altLang="en-US" sz="2400" b="1" dirty="0">
              <a:solidFill>
                <a:srgbClr val="FF0000"/>
              </a:solidFill>
            </a:endParaRPr>
          </a:p>
        </p:txBody>
      </p:sp>
      <p:graphicFrame>
        <p:nvGraphicFramePr>
          <p:cNvPr id="18" name="表格 17"/>
          <p:cNvGraphicFramePr>
            <a:graphicFrameLocks noGrp="1"/>
          </p:cNvGraphicFramePr>
          <p:nvPr>
            <p:extLst>
              <p:ext uri="{D42A27DB-BD31-4B8C-83A1-F6EECF244321}">
                <p14:modId xmlns:p14="http://schemas.microsoft.com/office/powerpoint/2010/main" val="2279686009"/>
              </p:ext>
            </p:extLst>
          </p:nvPr>
        </p:nvGraphicFramePr>
        <p:xfrm>
          <a:off x="758826" y="1599642"/>
          <a:ext cx="7101472" cy="1371600"/>
        </p:xfrm>
        <a:graphic>
          <a:graphicData uri="http://schemas.openxmlformats.org/drawingml/2006/table">
            <a:tbl>
              <a:tblPr firstRow="1" bandRow="1">
                <a:tableStyleId>{5C22544A-7EE6-4342-B048-85BDC9FD1C3A}</a:tableStyleId>
              </a:tblPr>
              <a:tblGrid>
                <a:gridCol w="2132921"/>
                <a:gridCol w="1417815"/>
                <a:gridCol w="1775368"/>
                <a:gridCol w="1775368"/>
              </a:tblGrid>
              <a:tr h="365760">
                <a:tc rowSpan="2">
                  <a:txBody>
                    <a:bodyPr/>
                    <a:lstStyle/>
                    <a:p>
                      <a:pPr algn="ctr"/>
                      <a:endParaRPr lang="en-US" altLang="zh-CN" sz="1800" dirty="0" smtClean="0"/>
                    </a:p>
                    <a:p>
                      <a:pPr algn="ctr"/>
                      <a:r>
                        <a:rPr lang="zh-CN" altLang="en-US" sz="1800" dirty="0" smtClean="0"/>
                        <a:t>项  目</a:t>
                      </a:r>
                      <a:endParaRPr lang="zh-CN" altLang="en-US" sz="1800" dirty="0"/>
                    </a:p>
                  </a:txBody>
                  <a:tcPr/>
                </a:tc>
                <a:tc gridSpan="2">
                  <a:txBody>
                    <a:bodyPr/>
                    <a:lstStyle/>
                    <a:p>
                      <a:pPr algn="ctr"/>
                      <a:r>
                        <a:rPr lang="zh-CN" altLang="en-US" sz="1800" dirty="0" smtClean="0"/>
                        <a:t>指   标</a:t>
                      </a:r>
                      <a:endParaRPr lang="zh-CN" altLang="en-US" sz="1800" dirty="0"/>
                    </a:p>
                  </a:txBody>
                  <a:tcPr/>
                </a:tc>
                <a:tc hMerge="1">
                  <a:txBody>
                    <a:bodyPr/>
                    <a:lstStyle/>
                    <a:p>
                      <a:pPr algn="ctr"/>
                      <a:endParaRPr lang="zh-CN" altLang="en-US" dirty="0"/>
                    </a:p>
                  </a:txBody>
                  <a:tcPr/>
                </a:tc>
                <a:tc rowSpan="2">
                  <a:txBody>
                    <a:bodyPr/>
                    <a:lstStyle/>
                    <a:p>
                      <a:pPr algn="ctr"/>
                      <a:r>
                        <a:rPr lang="zh-CN" altLang="en-US" sz="1800" dirty="0" smtClean="0"/>
                        <a:t>检验方法</a:t>
                      </a:r>
                      <a:endParaRPr lang="en-US" altLang="zh-CN" sz="1800" dirty="0" smtClean="0"/>
                    </a:p>
                    <a:p>
                      <a:pPr algn="ctr"/>
                      <a:r>
                        <a:rPr lang="zh-CN" altLang="en-US" sz="1800" dirty="0" smtClean="0"/>
                        <a:t>与   依  据</a:t>
                      </a:r>
                      <a:endParaRPr lang="zh-CN" altLang="en-US" sz="1800" dirty="0"/>
                    </a:p>
                  </a:txBody>
                  <a:tcPr/>
                </a:tc>
              </a:tr>
              <a:tr h="365760">
                <a:tc vMerge="1">
                  <a:txBody>
                    <a:bodyPr/>
                    <a:lstStyle/>
                    <a:p>
                      <a:endParaRPr lang="zh-CN" altLang="en-US" dirty="0"/>
                    </a:p>
                  </a:txBody>
                  <a:tcPr/>
                </a:tc>
                <a:tc>
                  <a:txBody>
                    <a:bodyPr/>
                    <a:lstStyle/>
                    <a:p>
                      <a:pPr algn="ctr"/>
                      <a:r>
                        <a:rPr lang="en-US" altLang="zh-CN" sz="1800" dirty="0" err="1" smtClean="0"/>
                        <a:t>P.Ⅰ</a:t>
                      </a:r>
                      <a:endParaRPr lang="zh-CN" altLang="en-US" sz="1800" dirty="0"/>
                    </a:p>
                  </a:txBody>
                  <a:tcPr/>
                </a:tc>
                <a:tc>
                  <a:txBody>
                    <a:bodyPr/>
                    <a:lstStyle/>
                    <a:p>
                      <a:pPr algn="ctr"/>
                      <a:r>
                        <a:rPr lang="en-US" altLang="zh-CN" sz="1800" dirty="0" smtClean="0"/>
                        <a:t>P. Ⅱ</a:t>
                      </a:r>
                      <a:endParaRPr lang="zh-CN" altLang="en-US" sz="1800" dirty="0"/>
                    </a:p>
                  </a:txBody>
                  <a:tcPr/>
                </a:tc>
                <a:tc vMerge="1">
                  <a:txBody>
                    <a:bodyPr/>
                    <a:lstStyle/>
                    <a:p>
                      <a:pPr algn="ctr"/>
                      <a:endParaRPr lang="en-US" altLang="zh-CN" dirty="0" smtClean="0"/>
                    </a:p>
                  </a:txBody>
                  <a:tcPr/>
                </a:tc>
              </a:tr>
              <a:tr h="640080">
                <a:tc>
                  <a:txBody>
                    <a:bodyPr/>
                    <a:lstStyle/>
                    <a:p>
                      <a:pPr algn="ctr"/>
                      <a:r>
                        <a:rPr lang="zh-CN" altLang="en-US" sz="1800" dirty="0" smtClean="0"/>
                        <a:t>三氧化硫（</a:t>
                      </a:r>
                      <a:r>
                        <a:rPr lang="en-US" altLang="zh-CN" sz="1800" dirty="0" smtClean="0"/>
                        <a:t>%</a:t>
                      </a:r>
                      <a:r>
                        <a:rPr lang="zh-CN" altLang="en-US" sz="1800" dirty="0" smtClean="0"/>
                        <a:t>）</a:t>
                      </a:r>
                      <a:endParaRPr lang="zh-CN" altLang="en-US" sz="1800" dirty="0"/>
                    </a:p>
                  </a:txBody>
                  <a:tcPr/>
                </a:tc>
                <a:tc gridSpan="2">
                  <a:txBody>
                    <a:bodyPr/>
                    <a:lstStyle/>
                    <a:p>
                      <a:pPr algn="ctr"/>
                      <a:r>
                        <a:rPr lang="zh-CN" altLang="en-US" sz="1800" dirty="0" smtClean="0"/>
                        <a:t>≤</a:t>
                      </a:r>
                      <a:r>
                        <a:rPr lang="en-US" altLang="zh-CN" sz="1800" dirty="0" smtClean="0"/>
                        <a:t>3.5</a:t>
                      </a:r>
                      <a:endParaRPr lang="zh-CN" altLang="en-US" sz="1800" dirty="0"/>
                    </a:p>
                  </a:txBody>
                  <a:tcPr/>
                </a:tc>
                <a:tc hMerge="1">
                  <a:txBody>
                    <a:bodyPr/>
                    <a:lstStyle/>
                    <a:p>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GB176-2008</a:t>
                      </a:r>
                      <a:endParaRPr lang="zh-CN" altLang="en-US" sz="1800" dirty="0" smtClean="0"/>
                    </a:p>
                    <a:p>
                      <a:pPr algn="ctr"/>
                      <a:endParaRPr lang="zh-CN" altLang="en-US" sz="1800" dirty="0"/>
                    </a:p>
                  </a:txBody>
                  <a:tcPr/>
                </a:tc>
              </a:tr>
            </a:tbl>
          </a:graphicData>
        </a:graphic>
      </p:graphicFrame>
      <p:sp>
        <p:nvSpPr>
          <p:cNvPr id="20" name="TextBox 19"/>
          <p:cNvSpPr txBox="1"/>
          <p:nvPr/>
        </p:nvSpPr>
        <p:spPr>
          <a:xfrm>
            <a:off x="855145" y="3241888"/>
            <a:ext cx="3572839" cy="400110"/>
          </a:xfrm>
          <a:prstGeom prst="rect">
            <a:avLst/>
          </a:prstGeom>
          <a:noFill/>
        </p:spPr>
        <p:txBody>
          <a:bodyPr wrap="square" rtlCol="0">
            <a:spAutoFit/>
          </a:bodyPr>
          <a:lstStyle/>
          <a:p>
            <a:r>
              <a:rPr lang="en-US" altLang="zh-CN" sz="2000" b="1" dirty="0" smtClean="0">
                <a:solidFill>
                  <a:srgbClr val="FF0000"/>
                </a:solidFill>
              </a:rPr>
              <a:t>SO3</a:t>
            </a:r>
            <a:r>
              <a:rPr lang="zh-CN" altLang="en-US" sz="2000" b="1" dirty="0" smtClean="0">
                <a:solidFill>
                  <a:srgbClr val="FF0000"/>
                </a:solidFill>
              </a:rPr>
              <a:t>过高会导致安定性不良</a:t>
            </a:r>
            <a:endParaRPr lang="zh-CN" altLang="en-US" sz="2000" b="1" dirty="0">
              <a:solidFill>
                <a:srgbClr val="FF0000"/>
              </a:solidFill>
            </a:endParaRPr>
          </a:p>
        </p:txBody>
      </p:sp>
      <p:sp>
        <p:nvSpPr>
          <p:cNvPr id="23" name="TextBox 22"/>
          <p:cNvSpPr txBox="1"/>
          <p:nvPr/>
        </p:nvSpPr>
        <p:spPr>
          <a:xfrm>
            <a:off x="820546" y="3651870"/>
            <a:ext cx="6516012" cy="1061829"/>
          </a:xfrm>
          <a:prstGeom prst="rect">
            <a:avLst/>
          </a:prstGeom>
          <a:noFill/>
        </p:spPr>
        <p:txBody>
          <a:bodyPr wrap="square" rtlCol="0">
            <a:spAutoFit/>
          </a:bodyPr>
          <a:lstStyle/>
          <a:p>
            <a:pPr>
              <a:lnSpc>
                <a:spcPct val="150000"/>
              </a:lnSpc>
            </a:pPr>
            <a:r>
              <a:rPr lang="zh-CN" altLang="en-US" sz="2400" b="1" dirty="0" smtClean="0">
                <a:solidFill>
                  <a:srgbClr val="00B0F0"/>
                </a:solidFill>
              </a:rPr>
              <a:t>水泥</a:t>
            </a:r>
            <a:r>
              <a:rPr lang="en-US" altLang="zh-CN" sz="2400" b="1" dirty="0" smtClean="0">
                <a:solidFill>
                  <a:srgbClr val="00B0F0"/>
                </a:solidFill>
              </a:rPr>
              <a:t>SO3</a:t>
            </a:r>
            <a:r>
              <a:rPr lang="zh-CN" altLang="en-US" sz="2400" b="1" dirty="0" smtClean="0">
                <a:solidFill>
                  <a:srgbClr val="00B0F0"/>
                </a:solidFill>
              </a:rPr>
              <a:t>来源：</a:t>
            </a:r>
            <a:endParaRPr lang="en-US" altLang="zh-CN" sz="2400" b="1" dirty="0" smtClean="0">
              <a:solidFill>
                <a:srgbClr val="00B0F0"/>
              </a:solidFill>
            </a:endParaRPr>
          </a:p>
          <a:p>
            <a:pPr>
              <a:lnSpc>
                <a:spcPct val="150000"/>
              </a:lnSpc>
            </a:pPr>
            <a:r>
              <a:rPr lang="zh-CN" altLang="en-US" b="1" dirty="0" smtClean="0">
                <a:solidFill>
                  <a:srgbClr val="00B0F0"/>
                </a:solidFill>
              </a:rPr>
              <a:t>原料、调凝石膏、窑灰、石膏矿化剂、高硫燃煤</a:t>
            </a:r>
            <a:endParaRPr lang="zh-CN" altLang="en-US" b="1" dirty="0">
              <a:solidFill>
                <a:srgbClr val="00B0F0"/>
              </a:solidFill>
            </a:endParaRPr>
          </a:p>
        </p:txBody>
      </p:sp>
    </p:spTree>
    <p:extLst>
      <p:ext uri="{BB962C8B-B14F-4D97-AF65-F5344CB8AC3E}">
        <p14:creationId xmlns:p14="http://schemas.microsoft.com/office/powerpoint/2010/main" val="193715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132493" y="-848837"/>
            <a:ext cx="10168989" cy="3240360"/>
            <a:chOff x="-1332656" y="-963490"/>
            <a:chExt cx="10168989" cy="4320480"/>
          </a:xfrm>
        </p:grpSpPr>
        <p:sp>
          <p:nvSpPr>
            <p:cNvPr id="7" name="矩形 6"/>
            <p:cNvSpPr/>
            <p:nvPr/>
          </p:nvSpPr>
          <p:spPr>
            <a:xfrm>
              <a:off x="335469" y="764700"/>
              <a:ext cx="648072" cy="4320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84117" y="1217260"/>
              <a:ext cx="648072" cy="46934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1032256"/>
              <a:ext cx="647564" cy="43205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减号 9"/>
            <p:cNvSpPr/>
            <p:nvPr/>
          </p:nvSpPr>
          <p:spPr>
            <a:xfrm flipV="1">
              <a:off x="-1332656" y="1241510"/>
              <a:ext cx="10168989" cy="222796"/>
            </a:xfrm>
            <a:prstGeom prst="mathMinus">
              <a:avLst/>
            </a:prstGeom>
            <a:gradFill flip="none" rotWithShape="1">
              <a:gsLst>
                <a:gs pos="0">
                  <a:schemeClr val="tx1">
                    <a:lumMod val="75000"/>
                    <a:lumOff val="25000"/>
                    <a:tint val="66000"/>
                    <a:satMod val="160000"/>
                  </a:schemeClr>
                </a:gs>
                <a:gs pos="50000">
                  <a:schemeClr val="tx1">
                    <a:lumMod val="75000"/>
                    <a:lumOff val="25000"/>
                    <a:tint val="44500"/>
                    <a:satMod val="160000"/>
                  </a:schemeClr>
                </a:gs>
                <a:gs pos="100000">
                  <a:schemeClr val="tx1">
                    <a:lumMod val="75000"/>
                    <a:lumOff val="25000"/>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减号 10"/>
            <p:cNvSpPr/>
            <p:nvPr/>
          </p:nvSpPr>
          <p:spPr>
            <a:xfrm>
              <a:off x="808153" y="-963490"/>
              <a:ext cx="45719" cy="4320480"/>
            </a:xfrm>
            <a:prstGeom prst="mathMinus">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1480900" y="274232"/>
            <a:ext cx="2520280" cy="646331"/>
          </a:xfrm>
          <a:prstGeom prst="rect">
            <a:avLst/>
          </a:prstGeom>
          <a:noFill/>
        </p:spPr>
        <p:txBody>
          <a:bodyPr wrap="square" rtlCol="0">
            <a:spAutoFit/>
          </a:bodyPr>
          <a:lstStyle/>
          <a:p>
            <a:r>
              <a:rPr lang="zh-CN" altLang="en-US" sz="3600" dirty="0" smtClean="0">
                <a:latin typeface="+mj-ea"/>
                <a:ea typeface="+mj-ea"/>
              </a:rPr>
              <a:t>化学指标</a:t>
            </a:r>
            <a:endParaRPr lang="zh-CN" altLang="en-US" sz="3600" dirty="0">
              <a:latin typeface="+mj-ea"/>
              <a:ea typeface="+mj-ea"/>
            </a:endParaRPr>
          </a:p>
        </p:txBody>
      </p:sp>
      <p:sp>
        <p:nvSpPr>
          <p:cNvPr id="13" name="TextBox 12"/>
          <p:cNvSpPr txBox="1"/>
          <p:nvPr/>
        </p:nvSpPr>
        <p:spPr>
          <a:xfrm>
            <a:off x="1365268" y="972012"/>
            <a:ext cx="3998820" cy="461665"/>
          </a:xfrm>
          <a:prstGeom prst="rect">
            <a:avLst/>
          </a:prstGeom>
          <a:noFill/>
        </p:spPr>
        <p:txBody>
          <a:bodyPr wrap="square" rtlCol="0">
            <a:spAutoFit/>
          </a:bodyPr>
          <a:lstStyle/>
          <a:p>
            <a:r>
              <a:rPr lang="en-US" altLang="zh-CN" sz="2400" b="1" dirty="0" smtClean="0">
                <a:solidFill>
                  <a:srgbClr val="FF0000"/>
                </a:solidFill>
              </a:rPr>
              <a:t>4</a:t>
            </a:r>
            <a:r>
              <a:rPr lang="zh-CN" altLang="en-US" sz="2400" b="1" dirty="0" smtClean="0">
                <a:solidFill>
                  <a:srgbClr val="FF0000"/>
                </a:solidFill>
              </a:rPr>
              <a:t>、碱（</a:t>
            </a:r>
            <a:r>
              <a:rPr lang="en-US" altLang="zh-CN" sz="2400" b="1" dirty="0" smtClean="0">
                <a:solidFill>
                  <a:srgbClr val="FF0000"/>
                </a:solidFill>
              </a:rPr>
              <a:t>Na2O+0.658K2O</a:t>
            </a:r>
            <a:r>
              <a:rPr lang="zh-CN" altLang="en-US" sz="2400" b="1" dirty="0" smtClean="0">
                <a:solidFill>
                  <a:srgbClr val="FF0000"/>
                </a:solidFill>
              </a:rPr>
              <a:t>）</a:t>
            </a:r>
            <a:endParaRPr lang="zh-CN" altLang="en-US" sz="2400" b="1" dirty="0">
              <a:solidFill>
                <a:srgbClr val="FF0000"/>
              </a:solidFill>
            </a:endParaRPr>
          </a:p>
        </p:txBody>
      </p:sp>
      <p:graphicFrame>
        <p:nvGraphicFramePr>
          <p:cNvPr id="14" name="表格 13"/>
          <p:cNvGraphicFramePr>
            <a:graphicFrameLocks noGrp="1"/>
          </p:cNvGraphicFramePr>
          <p:nvPr>
            <p:extLst>
              <p:ext uri="{D42A27DB-BD31-4B8C-83A1-F6EECF244321}">
                <p14:modId xmlns:p14="http://schemas.microsoft.com/office/powerpoint/2010/main" val="1568994576"/>
              </p:ext>
            </p:extLst>
          </p:nvPr>
        </p:nvGraphicFramePr>
        <p:xfrm>
          <a:off x="684280" y="1368911"/>
          <a:ext cx="7560128" cy="1325880"/>
        </p:xfrm>
        <a:graphic>
          <a:graphicData uri="http://schemas.openxmlformats.org/drawingml/2006/table">
            <a:tbl>
              <a:tblPr firstRow="1" bandRow="1">
                <a:tableStyleId>{5C22544A-7EE6-4342-B048-85BDC9FD1C3A}</a:tableStyleId>
              </a:tblPr>
              <a:tblGrid>
                <a:gridCol w="3358616"/>
                <a:gridCol w="1254944"/>
                <a:gridCol w="1254944"/>
                <a:gridCol w="1691624"/>
              </a:tblGrid>
              <a:tr h="365760">
                <a:tc rowSpan="2">
                  <a:txBody>
                    <a:bodyPr/>
                    <a:lstStyle/>
                    <a:p>
                      <a:pPr algn="ctr"/>
                      <a:endParaRPr lang="en-US" altLang="zh-CN" sz="1800" dirty="0" smtClean="0"/>
                    </a:p>
                    <a:p>
                      <a:pPr algn="ctr"/>
                      <a:r>
                        <a:rPr lang="zh-CN" altLang="en-US" sz="1800" dirty="0" smtClean="0"/>
                        <a:t>项  目</a:t>
                      </a:r>
                      <a:endParaRPr lang="zh-CN" altLang="en-US" sz="1800" dirty="0"/>
                    </a:p>
                  </a:txBody>
                  <a:tcPr/>
                </a:tc>
                <a:tc gridSpan="2">
                  <a:txBody>
                    <a:bodyPr/>
                    <a:lstStyle/>
                    <a:p>
                      <a:pPr algn="ctr"/>
                      <a:r>
                        <a:rPr lang="zh-CN" altLang="en-US" sz="1800" dirty="0" smtClean="0"/>
                        <a:t>指   标</a:t>
                      </a:r>
                      <a:endParaRPr lang="zh-CN" altLang="en-US" sz="1800" dirty="0"/>
                    </a:p>
                  </a:txBody>
                  <a:tcPr/>
                </a:tc>
                <a:tc hMerge="1">
                  <a:txBody>
                    <a:bodyPr/>
                    <a:lstStyle/>
                    <a:p>
                      <a:pPr algn="ctr"/>
                      <a:endParaRPr lang="zh-CN" altLang="en-US" dirty="0"/>
                    </a:p>
                  </a:txBody>
                  <a:tcPr/>
                </a:tc>
                <a:tc rowSpan="2">
                  <a:txBody>
                    <a:bodyPr/>
                    <a:lstStyle/>
                    <a:p>
                      <a:pPr algn="ctr"/>
                      <a:r>
                        <a:rPr lang="zh-CN" altLang="en-US" sz="1800" dirty="0" smtClean="0"/>
                        <a:t>检验方法</a:t>
                      </a:r>
                      <a:endParaRPr lang="en-US" altLang="zh-CN" sz="1800" dirty="0" smtClean="0"/>
                    </a:p>
                    <a:p>
                      <a:pPr algn="ctr"/>
                      <a:r>
                        <a:rPr lang="zh-CN" altLang="en-US" sz="1800" dirty="0" smtClean="0"/>
                        <a:t>与   依  据</a:t>
                      </a:r>
                      <a:endParaRPr lang="zh-CN" altLang="en-US" sz="1800" dirty="0"/>
                    </a:p>
                  </a:txBody>
                  <a:tcPr/>
                </a:tc>
              </a:tr>
              <a:tr h="365760">
                <a:tc vMerge="1">
                  <a:txBody>
                    <a:bodyPr/>
                    <a:lstStyle/>
                    <a:p>
                      <a:endParaRPr lang="zh-CN" altLang="en-US" dirty="0"/>
                    </a:p>
                  </a:txBody>
                  <a:tcPr/>
                </a:tc>
                <a:tc>
                  <a:txBody>
                    <a:bodyPr/>
                    <a:lstStyle/>
                    <a:p>
                      <a:pPr algn="ctr"/>
                      <a:r>
                        <a:rPr lang="en-US" altLang="zh-CN" sz="1800" dirty="0" err="1" smtClean="0"/>
                        <a:t>P.Ⅰ</a:t>
                      </a:r>
                      <a:endParaRPr lang="zh-CN" altLang="en-US" sz="1800" dirty="0"/>
                    </a:p>
                  </a:txBody>
                  <a:tcPr/>
                </a:tc>
                <a:tc>
                  <a:txBody>
                    <a:bodyPr/>
                    <a:lstStyle/>
                    <a:p>
                      <a:pPr algn="ctr"/>
                      <a:r>
                        <a:rPr lang="en-US" altLang="zh-CN" sz="1800" dirty="0" smtClean="0"/>
                        <a:t>P. Ⅱ</a:t>
                      </a:r>
                      <a:endParaRPr lang="zh-CN" altLang="en-US" sz="1800" dirty="0"/>
                    </a:p>
                  </a:txBody>
                  <a:tcPr/>
                </a:tc>
                <a:tc vMerge="1">
                  <a:txBody>
                    <a:bodyPr/>
                    <a:lstStyle/>
                    <a:p>
                      <a:pPr algn="ctr"/>
                      <a:endParaRPr lang="en-US" altLang="zh-CN" dirty="0" smtClean="0"/>
                    </a:p>
                  </a:txBody>
                  <a:tcPr/>
                </a:tc>
              </a:tr>
              <a:tr h="594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1500" kern="1200" dirty="0" smtClean="0">
                          <a:solidFill>
                            <a:schemeClr val="dk1"/>
                          </a:solidFill>
                          <a:latin typeface="+mn-lt"/>
                          <a:ea typeface="+mn-ea"/>
                          <a:cs typeface="+mn-cs"/>
                        </a:rPr>
                        <a:t>碱</a:t>
                      </a:r>
                      <a:r>
                        <a:rPr lang="zh-CN" altLang="en-US" sz="1500" b="0" dirty="0" smtClean="0">
                          <a:solidFill>
                            <a:schemeClr val="tx1"/>
                          </a:solidFill>
                        </a:rPr>
                        <a:t>（</a:t>
                      </a:r>
                      <a:r>
                        <a:rPr lang="en-US" altLang="zh-CN" sz="1500" b="0" dirty="0" smtClean="0">
                          <a:solidFill>
                            <a:schemeClr val="tx1"/>
                          </a:solidFill>
                        </a:rPr>
                        <a:t>Na2O+0.658K2O</a:t>
                      </a:r>
                      <a:r>
                        <a:rPr lang="zh-CN" altLang="en-US" sz="1500" b="0" dirty="0" smtClean="0">
                          <a:solidFill>
                            <a:schemeClr val="tx1"/>
                          </a:solidFill>
                        </a:rPr>
                        <a:t>）</a:t>
                      </a:r>
                      <a:r>
                        <a:rPr lang="zh-CN" altLang="en-US" sz="1500" dirty="0" smtClean="0"/>
                        <a:t>（</a:t>
                      </a:r>
                      <a:r>
                        <a:rPr lang="en-US" altLang="zh-CN" sz="1500" dirty="0" smtClean="0"/>
                        <a:t>%</a:t>
                      </a:r>
                      <a:r>
                        <a:rPr lang="zh-CN" altLang="en-US" sz="1500" dirty="0" smtClean="0"/>
                        <a:t>）</a:t>
                      </a:r>
                      <a:endParaRPr lang="zh-CN" altLang="en-US" sz="15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1500" kern="1200" dirty="0" smtClean="0">
                          <a:solidFill>
                            <a:schemeClr val="dk1"/>
                          </a:solidFill>
                          <a:latin typeface="+mn-lt"/>
                          <a:ea typeface="+mn-ea"/>
                          <a:cs typeface="+mn-cs"/>
                        </a:rPr>
                        <a:t>≤ </a:t>
                      </a:r>
                      <a:r>
                        <a:rPr kumimoji="0" lang="en-US" altLang="zh-CN" sz="1500" kern="1200" dirty="0" smtClean="0">
                          <a:solidFill>
                            <a:schemeClr val="dk1"/>
                          </a:solidFill>
                          <a:latin typeface="+mn-lt"/>
                          <a:ea typeface="+mn-ea"/>
                          <a:cs typeface="+mn-cs"/>
                        </a:rPr>
                        <a:t>0.6</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1500" kern="1200" dirty="0" smtClean="0">
                          <a:solidFill>
                            <a:schemeClr val="dk1"/>
                          </a:solidFill>
                          <a:latin typeface="+mn-lt"/>
                          <a:ea typeface="+mn-ea"/>
                          <a:cs typeface="+mn-cs"/>
                        </a:rPr>
                        <a:t>选择性指标</a:t>
                      </a:r>
                      <a:endParaRPr kumimoji="0" lang="zh-CN" altLang="en-US" sz="1500" kern="1200" dirty="0">
                        <a:solidFill>
                          <a:schemeClr val="dk1"/>
                        </a:solidFill>
                        <a:latin typeface="+mn-lt"/>
                        <a:ea typeface="+mn-ea"/>
                        <a:cs typeface="+mn-cs"/>
                      </a:endParaRPr>
                    </a:p>
                  </a:txBody>
                  <a:tcPr/>
                </a:tc>
                <a:tc hMerge="1">
                  <a:txBody>
                    <a:bodyPr/>
                    <a:lstStyle/>
                    <a:p>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CN" sz="1500" kern="1200" dirty="0" smtClean="0">
                          <a:solidFill>
                            <a:schemeClr val="dk1"/>
                          </a:solidFill>
                          <a:latin typeface="+mn-lt"/>
                          <a:ea typeface="+mn-ea"/>
                          <a:cs typeface="+mn-cs"/>
                        </a:rPr>
                        <a:t>GB176-2008</a:t>
                      </a:r>
                      <a:endParaRPr kumimoji="0" lang="zh-CN" altLang="en-US" sz="1500" kern="1200" dirty="0" smtClean="0">
                        <a:solidFill>
                          <a:schemeClr val="dk1"/>
                        </a:solidFill>
                        <a:latin typeface="+mn-lt"/>
                        <a:ea typeface="+mn-ea"/>
                        <a:cs typeface="+mn-cs"/>
                      </a:endParaRPr>
                    </a:p>
                    <a:p>
                      <a:pPr algn="ctr"/>
                      <a:endParaRPr lang="zh-CN" altLang="en-US" sz="1800" dirty="0"/>
                    </a:p>
                  </a:txBody>
                  <a:tcPr/>
                </a:tc>
              </a:tr>
            </a:tbl>
          </a:graphicData>
        </a:graphic>
      </p:graphicFrame>
      <p:sp>
        <p:nvSpPr>
          <p:cNvPr id="19" name="TextBox 18"/>
          <p:cNvSpPr txBox="1"/>
          <p:nvPr/>
        </p:nvSpPr>
        <p:spPr>
          <a:xfrm>
            <a:off x="803580" y="4337979"/>
            <a:ext cx="3019092" cy="400110"/>
          </a:xfrm>
          <a:prstGeom prst="rect">
            <a:avLst/>
          </a:prstGeom>
          <a:noFill/>
        </p:spPr>
        <p:txBody>
          <a:bodyPr wrap="square" rtlCol="0">
            <a:spAutoFit/>
          </a:bodyPr>
          <a:lstStyle/>
          <a:p>
            <a:r>
              <a:rPr lang="zh-CN" altLang="en-US" sz="2000" b="1" dirty="0" smtClean="0">
                <a:solidFill>
                  <a:srgbClr val="00B0F0"/>
                </a:solidFill>
              </a:rPr>
              <a:t>为何是选择性指标</a:t>
            </a:r>
            <a:r>
              <a:rPr lang="en-US" altLang="zh-CN" sz="2000" b="1" dirty="0">
                <a:solidFill>
                  <a:srgbClr val="00B0F0"/>
                </a:solidFill>
              </a:rPr>
              <a:t>?</a:t>
            </a:r>
            <a:endParaRPr lang="zh-CN" altLang="en-US" sz="2000" b="1" dirty="0">
              <a:solidFill>
                <a:srgbClr val="00B0F0"/>
              </a:solidFill>
            </a:endParaRPr>
          </a:p>
        </p:txBody>
      </p:sp>
      <p:sp>
        <p:nvSpPr>
          <p:cNvPr id="20" name="TextBox 19"/>
          <p:cNvSpPr txBox="1"/>
          <p:nvPr/>
        </p:nvSpPr>
        <p:spPr>
          <a:xfrm>
            <a:off x="818923" y="3286438"/>
            <a:ext cx="6808676" cy="1015663"/>
          </a:xfrm>
          <a:prstGeom prst="rect">
            <a:avLst/>
          </a:prstGeom>
          <a:noFill/>
        </p:spPr>
        <p:txBody>
          <a:bodyPr wrap="square" rtlCol="0">
            <a:spAutoFit/>
          </a:bodyPr>
          <a:lstStyle/>
          <a:p>
            <a:r>
              <a:rPr lang="zh-CN" altLang="en-US" sz="2000" dirty="0" smtClean="0"/>
              <a:t>       当水泥中碱含量较高时，混凝土容易发生碱集料反应（</a:t>
            </a:r>
            <a:r>
              <a:rPr lang="zh-CN" altLang="en-US" sz="2000" dirty="0" smtClean="0">
                <a:solidFill>
                  <a:srgbClr val="FF0000"/>
                </a:solidFill>
              </a:rPr>
              <a:t>反应生成物吸水膨胀，使混凝土产生内应力，导致混凝土开裂</a:t>
            </a:r>
            <a:r>
              <a:rPr lang="zh-CN" altLang="en-US" sz="2000" dirty="0" smtClean="0"/>
              <a:t>），破坏其结构</a:t>
            </a:r>
            <a:r>
              <a:rPr lang="zh-CN" altLang="en-US" sz="2000" dirty="0"/>
              <a:t>。</a:t>
            </a:r>
          </a:p>
        </p:txBody>
      </p:sp>
      <p:sp>
        <p:nvSpPr>
          <p:cNvPr id="2" name="圆角矩形标注 1"/>
          <p:cNvSpPr/>
          <p:nvPr/>
        </p:nvSpPr>
        <p:spPr>
          <a:xfrm>
            <a:off x="3838016" y="3199663"/>
            <a:ext cx="4652447" cy="1697045"/>
          </a:xfrm>
          <a:prstGeom prst="wedgeRoundRectCallout">
            <a:avLst>
              <a:gd name="adj1" fmla="val -66115"/>
              <a:gd name="adj2" fmla="val 29038"/>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dirty="0">
                <a:solidFill>
                  <a:schemeClr val="tx1"/>
                </a:solidFill>
              </a:rPr>
              <a:t>为防止碱骨料反应，不同的混凝土配比和不同使用环境对水泥中碱含量的要求也不会一样，因此，标准中将碱定为任选要求。当用户要求提供低碱水泥时，以钠碱当量计的碱含量应不大于</a:t>
            </a:r>
            <a:r>
              <a:rPr lang="en-US" altLang="zh-CN" dirty="0">
                <a:solidFill>
                  <a:schemeClr val="tx1"/>
                </a:solidFill>
              </a:rPr>
              <a:t> 0.60% </a:t>
            </a:r>
            <a:r>
              <a:rPr lang="zh-CN" altLang="zh-CN" dirty="0">
                <a:solidFill>
                  <a:schemeClr val="tx1"/>
                </a:solidFill>
              </a:rPr>
              <a:t>；当用户对碱含量不作要求时，可以协商制订指标。</a:t>
            </a:r>
          </a:p>
        </p:txBody>
      </p:sp>
      <p:sp>
        <p:nvSpPr>
          <p:cNvPr id="3" name="TextBox 2"/>
          <p:cNvSpPr txBox="1"/>
          <p:nvPr/>
        </p:nvSpPr>
        <p:spPr>
          <a:xfrm>
            <a:off x="859668" y="2787774"/>
            <a:ext cx="4720444" cy="461665"/>
          </a:xfrm>
          <a:prstGeom prst="rect">
            <a:avLst/>
          </a:prstGeom>
          <a:noFill/>
        </p:spPr>
        <p:txBody>
          <a:bodyPr wrap="square" rtlCol="0">
            <a:spAutoFit/>
          </a:bodyPr>
          <a:lstStyle/>
          <a:p>
            <a:r>
              <a:rPr lang="zh-CN" altLang="en-US" sz="2400" b="1" dirty="0" smtClean="0">
                <a:solidFill>
                  <a:srgbClr val="CC00CC"/>
                </a:solidFill>
              </a:rPr>
              <a:t>碱的来源</a:t>
            </a:r>
            <a:r>
              <a:rPr lang="zh-CN" altLang="en-US" b="1" dirty="0" smtClean="0">
                <a:solidFill>
                  <a:srgbClr val="CC00CC"/>
                </a:solidFill>
              </a:rPr>
              <a:t>：石灰石、粘土和煤等原燃料</a:t>
            </a:r>
            <a:endParaRPr lang="zh-CN" altLang="en-US" b="1" dirty="0">
              <a:solidFill>
                <a:srgbClr val="CC00CC"/>
              </a:solidFill>
            </a:endParaRPr>
          </a:p>
        </p:txBody>
      </p:sp>
    </p:spTree>
    <p:extLst>
      <p:ext uri="{BB962C8B-B14F-4D97-AF65-F5344CB8AC3E}">
        <p14:creationId xmlns:p14="http://schemas.microsoft.com/office/powerpoint/2010/main" val="3680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 grpId="0" animBg="1"/>
      <p:bldP spid="2" grpId="1"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32493" y="-848837"/>
            <a:ext cx="10168989" cy="3240360"/>
            <a:chOff x="-1332656" y="-963490"/>
            <a:chExt cx="10168989" cy="4320480"/>
          </a:xfrm>
        </p:grpSpPr>
        <p:sp>
          <p:nvSpPr>
            <p:cNvPr id="9" name="矩形 8"/>
            <p:cNvSpPr/>
            <p:nvPr/>
          </p:nvSpPr>
          <p:spPr>
            <a:xfrm>
              <a:off x="335469" y="764700"/>
              <a:ext cx="648072" cy="4320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84117" y="1217260"/>
              <a:ext cx="648072" cy="46934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1032256"/>
              <a:ext cx="647564" cy="43205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减号 11"/>
            <p:cNvSpPr/>
            <p:nvPr/>
          </p:nvSpPr>
          <p:spPr>
            <a:xfrm flipV="1">
              <a:off x="-1332656" y="1241510"/>
              <a:ext cx="10168989" cy="222796"/>
            </a:xfrm>
            <a:prstGeom prst="mathMinus">
              <a:avLst/>
            </a:prstGeom>
            <a:gradFill flip="none" rotWithShape="1">
              <a:gsLst>
                <a:gs pos="0">
                  <a:schemeClr val="tx1">
                    <a:lumMod val="75000"/>
                    <a:lumOff val="25000"/>
                    <a:tint val="66000"/>
                    <a:satMod val="160000"/>
                  </a:schemeClr>
                </a:gs>
                <a:gs pos="50000">
                  <a:schemeClr val="tx1">
                    <a:lumMod val="75000"/>
                    <a:lumOff val="25000"/>
                    <a:tint val="44500"/>
                    <a:satMod val="160000"/>
                  </a:schemeClr>
                </a:gs>
                <a:gs pos="100000">
                  <a:schemeClr val="tx1">
                    <a:lumMod val="75000"/>
                    <a:lumOff val="25000"/>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减号 12"/>
            <p:cNvSpPr/>
            <p:nvPr/>
          </p:nvSpPr>
          <p:spPr>
            <a:xfrm>
              <a:off x="808153" y="-963490"/>
              <a:ext cx="45719" cy="4320480"/>
            </a:xfrm>
            <a:prstGeom prst="mathMinus">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3"/>
          <p:cNvSpPr txBox="1"/>
          <p:nvPr/>
        </p:nvSpPr>
        <p:spPr>
          <a:xfrm>
            <a:off x="1480900" y="274232"/>
            <a:ext cx="2520280" cy="646331"/>
          </a:xfrm>
          <a:prstGeom prst="rect">
            <a:avLst/>
          </a:prstGeom>
          <a:noFill/>
        </p:spPr>
        <p:txBody>
          <a:bodyPr wrap="square" rtlCol="0">
            <a:spAutoFit/>
          </a:bodyPr>
          <a:lstStyle/>
          <a:p>
            <a:r>
              <a:rPr lang="zh-CN" altLang="en-US" sz="3600" dirty="0" smtClean="0">
                <a:latin typeface="+mj-ea"/>
                <a:ea typeface="+mj-ea"/>
              </a:rPr>
              <a:t>化学指标</a:t>
            </a:r>
            <a:endParaRPr lang="zh-CN" altLang="en-US" sz="3600" dirty="0">
              <a:latin typeface="+mj-ea"/>
              <a:ea typeface="+mj-ea"/>
            </a:endParaRPr>
          </a:p>
        </p:txBody>
      </p:sp>
      <p:sp>
        <p:nvSpPr>
          <p:cNvPr id="5" name="矩形 4"/>
          <p:cNvSpPr/>
          <p:nvPr/>
        </p:nvSpPr>
        <p:spPr>
          <a:xfrm>
            <a:off x="1183704" y="1635377"/>
            <a:ext cx="5764560" cy="523220"/>
          </a:xfrm>
          <a:prstGeom prst="rect">
            <a:avLst/>
          </a:prstGeom>
        </p:spPr>
        <p:txBody>
          <a:bodyPr wrap="square">
            <a:spAutoFit/>
          </a:bodyPr>
          <a:lstStyle/>
          <a:p>
            <a:r>
              <a:rPr lang="zh-CN" altLang="zh-CN" sz="2800" b="1" dirty="0">
                <a:solidFill>
                  <a:srgbClr val="FF0000"/>
                </a:solidFill>
              </a:rPr>
              <a:t>水泥中氯</a:t>
            </a:r>
            <a:r>
              <a:rPr lang="zh-CN" altLang="zh-CN" sz="2800" b="1" dirty="0" smtClean="0">
                <a:solidFill>
                  <a:srgbClr val="FF0000"/>
                </a:solidFill>
              </a:rPr>
              <a:t>离子</a:t>
            </a:r>
            <a:r>
              <a:rPr lang="zh-CN" altLang="en-US" sz="2800" b="1" dirty="0" smtClean="0">
                <a:solidFill>
                  <a:srgbClr val="FF0000"/>
                </a:solidFill>
              </a:rPr>
              <a:t>含量  ：</a:t>
            </a:r>
            <a:r>
              <a:rPr lang="zh-CN" altLang="zh-CN" sz="2800" b="1" dirty="0" smtClean="0">
                <a:solidFill>
                  <a:srgbClr val="FF0000"/>
                </a:solidFill>
              </a:rPr>
              <a:t>≤</a:t>
            </a:r>
            <a:r>
              <a:rPr lang="en-US" altLang="zh-CN" sz="2800" b="1" dirty="0" smtClean="0">
                <a:solidFill>
                  <a:srgbClr val="FF0000"/>
                </a:solidFill>
              </a:rPr>
              <a:t>  0.06%</a:t>
            </a:r>
            <a:endParaRPr lang="zh-CN" altLang="zh-CN" sz="2800" b="1" dirty="0">
              <a:solidFill>
                <a:srgbClr val="FF0000"/>
              </a:solidFill>
            </a:endParaRPr>
          </a:p>
        </p:txBody>
      </p:sp>
      <p:sp>
        <p:nvSpPr>
          <p:cNvPr id="15" name="矩形 14"/>
          <p:cNvSpPr/>
          <p:nvPr/>
        </p:nvSpPr>
        <p:spPr>
          <a:xfrm>
            <a:off x="1601596" y="1020781"/>
            <a:ext cx="1566454" cy="461665"/>
          </a:xfrm>
          <a:prstGeom prst="rect">
            <a:avLst/>
          </a:prstGeom>
        </p:spPr>
        <p:txBody>
          <a:bodyPr wrap="none">
            <a:spAutoFit/>
          </a:bodyPr>
          <a:lstStyle/>
          <a:p>
            <a:r>
              <a:rPr lang="en-US" altLang="zh-CN" sz="2400" b="1" dirty="0" smtClean="0">
                <a:solidFill>
                  <a:srgbClr val="FF0000"/>
                </a:solidFill>
              </a:rPr>
              <a:t>5</a:t>
            </a:r>
            <a:r>
              <a:rPr lang="zh-CN" altLang="en-US" sz="2400" b="1" dirty="0" smtClean="0">
                <a:solidFill>
                  <a:srgbClr val="FF0000"/>
                </a:solidFill>
              </a:rPr>
              <a:t>、</a:t>
            </a:r>
            <a:r>
              <a:rPr lang="zh-CN" altLang="zh-CN" sz="2400" b="1" dirty="0" smtClean="0">
                <a:solidFill>
                  <a:srgbClr val="FF0000"/>
                </a:solidFill>
              </a:rPr>
              <a:t>氯</a:t>
            </a:r>
            <a:r>
              <a:rPr lang="zh-CN" altLang="zh-CN" sz="2400" b="1" dirty="0">
                <a:solidFill>
                  <a:srgbClr val="FF0000"/>
                </a:solidFill>
              </a:rPr>
              <a:t>离子</a:t>
            </a:r>
            <a:endParaRPr lang="zh-CN" altLang="en-US" sz="2400" dirty="0">
              <a:solidFill>
                <a:srgbClr val="FF0000"/>
              </a:solidFill>
            </a:endParaRPr>
          </a:p>
        </p:txBody>
      </p:sp>
      <p:sp>
        <p:nvSpPr>
          <p:cNvPr id="17" name="矩形 16"/>
          <p:cNvSpPr/>
          <p:nvPr/>
        </p:nvSpPr>
        <p:spPr>
          <a:xfrm>
            <a:off x="1154871" y="2241482"/>
            <a:ext cx="6749196" cy="523220"/>
          </a:xfrm>
          <a:prstGeom prst="rect">
            <a:avLst/>
          </a:prstGeom>
        </p:spPr>
        <p:txBody>
          <a:bodyPr wrap="square">
            <a:spAutoFit/>
          </a:bodyPr>
          <a:lstStyle/>
          <a:p>
            <a:pPr lvl="0"/>
            <a:r>
              <a:rPr lang="zh-CN" altLang="en-US" sz="2800" b="1" dirty="0">
                <a:solidFill>
                  <a:srgbClr val="CC00CC"/>
                </a:solidFill>
              </a:rPr>
              <a:t>氯离子的</a:t>
            </a:r>
            <a:r>
              <a:rPr lang="zh-CN" altLang="en-US" sz="2800" b="1" dirty="0" smtClean="0">
                <a:solidFill>
                  <a:srgbClr val="CC00CC"/>
                </a:solidFill>
              </a:rPr>
              <a:t>来源：</a:t>
            </a:r>
            <a:r>
              <a:rPr lang="zh-CN" altLang="en-US" sz="2000" b="1" dirty="0" smtClean="0">
                <a:solidFill>
                  <a:srgbClr val="CC00CC"/>
                </a:solidFill>
              </a:rPr>
              <a:t>原料</a:t>
            </a:r>
            <a:r>
              <a:rPr lang="zh-CN" altLang="en-US" sz="2000" b="1" dirty="0">
                <a:solidFill>
                  <a:srgbClr val="CC00CC"/>
                </a:solidFill>
              </a:rPr>
              <a:t>、燃料、混合材料和外加剂</a:t>
            </a:r>
            <a:endParaRPr lang="en-US" altLang="zh-CN" sz="2000" b="1" dirty="0">
              <a:solidFill>
                <a:srgbClr val="CC00CC"/>
              </a:solidFill>
            </a:endParaRPr>
          </a:p>
        </p:txBody>
      </p:sp>
      <p:sp>
        <p:nvSpPr>
          <p:cNvPr id="19" name="矩形 18"/>
          <p:cNvSpPr/>
          <p:nvPr/>
        </p:nvSpPr>
        <p:spPr>
          <a:xfrm>
            <a:off x="1183704" y="3219822"/>
            <a:ext cx="6475476" cy="400110"/>
          </a:xfrm>
          <a:prstGeom prst="rect">
            <a:avLst/>
          </a:prstGeom>
        </p:spPr>
        <p:txBody>
          <a:bodyPr wrap="square">
            <a:spAutoFit/>
          </a:bodyPr>
          <a:lstStyle/>
          <a:p>
            <a:pPr>
              <a:defRPr/>
            </a:pPr>
            <a:r>
              <a:rPr lang="zh-CN" altLang="en-US" sz="2000" dirty="0" smtClean="0"/>
              <a:t>      </a:t>
            </a:r>
            <a:endParaRPr lang="zh-CN" altLang="en-US" sz="2000" b="1" dirty="0">
              <a:solidFill>
                <a:srgbClr val="0070C0"/>
              </a:solidFill>
            </a:endParaRPr>
          </a:p>
        </p:txBody>
      </p:sp>
      <p:sp>
        <p:nvSpPr>
          <p:cNvPr id="2" name="TextBox 1"/>
          <p:cNvSpPr txBox="1"/>
          <p:nvPr/>
        </p:nvSpPr>
        <p:spPr>
          <a:xfrm>
            <a:off x="1177513" y="2895786"/>
            <a:ext cx="6450025" cy="1077218"/>
          </a:xfrm>
          <a:prstGeom prst="rect">
            <a:avLst/>
          </a:prstGeom>
          <a:noFill/>
        </p:spPr>
        <p:txBody>
          <a:bodyPr wrap="square" rtlCol="0">
            <a:spAutoFit/>
          </a:bodyPr>
          <a:lstStyle/>
          <a:p>
            <a:r>
              <a:rPr lang="zh-CN" altLang="en-US" sz="2800" b="1" dirty="0" smtClean="0">
                <a:solidFill>
                  <a:schemeClr val="accent2">
                    <a:lumMod val="75000"/>
                  </a:schemeClr>
                </a:solidFill>
              </a:rPr>
              <a:t>危害：</a:t>
            </a:r>
            <a:r>
              <a:rPr lang="zh-CN" altLang="en-US" b="1" dirty="0" smtClean="0">
                <a:solidFill>
                  <a:schemeClr val="accent2">
                    <a:lumMod val="75000"/>
                  </a:schemeClr>
                </a:solidFill>
              </a:rPr>
              <a:t>氯离子超过一定 的含量会对混凝土中的钢筋产生锈蚀。在钢筋表面形成红铁锈，体积膨胀数倍，引起混凝土结构开裂。</a:t>
            </a:r>
            <a:endParaRPr lang="zh-CN" altLang="en-US" b="1" dirty="0">
              <a:solidFill>
                <a:schemeClr val="accent2">
                  <a:lumMod val="75000"/>
                </a:schemeClr>
              </a:solidFill>
            </a:endParaRPr>
          </a:p>
        </p:txBody>
      </p:sp>
    </p:spTree>
    <p:extLst>
      <p:ext uri="{BB962C8B-B14F-4D97-AF65-F5344CB8AC3E}">
        <p14:creationId xmlns:p14="http://schemas.microsoft.com/office/powerpoint/2010/main" val="328007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pptjia.com/image/20190315/5922c2c4a64f1c15ffde413e87248f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1115616" y="735546"/>
            <a:ext cx="1584176" cy="639528"/>
          </a:xfrm>
        </p:spPr>
        <p:txBody>
          <a:bodyPr>
            <a:noAutofit/>
          </a:bodyPr>
          <a:lstStyle/>
          <a:p>
            <a:r>
              <a:rPr lang="zh-CN" altLang="en-US" sz="4000" b="1" dirty="0" smtClean="0">
                <a:solidFill>
                  <a:srgbClr val="7030A0"/>
                </a:solidFill>
              </a:rPr>
              <a:t>小 结：</a:t>
            </a:r>
            <a:endParaRPr lang="zh-CN" altLang="en-US" sz="4000" b="1" dirty="0">
              <a:solidFill>
                <a:srgbClr val="7030A0"/>
              </a:solidFill>
            </a:endParaRPr>
          </a:p>
        </p:txBody>
      </p:sp>
      <p:sp>
        <p:nvSpPr>
          <p:cNvPr id="3" name="内容占位符 2"/>
          <p:cNvSpPr>
            <a:spLocks noGrp="1"/>
          </p:cNvSpPr>
          <p:nvPr>
            <p:ph idx="1"/>
          </p:nvPr>
        </p:nvSpPr>
        <p:spPr>
          <a:xfrm>
            <a:off x="971600" y="1599643"/>
            <a:ext cx="6984776" cy="2272268"/>
          </a:xfrm>
        </p:spPr>
        <p:txBody>
          <a:bodyPr>
            <a:noAutofit/>
          </a:bodyPr>
          <a:lstStyle/>
          <a:p>
            <a:pPr marL="0" indent="0">
              <a:lnSpc>
                <a:spcPct val="170000"/>
              </a:lnSpc>
              <a:buNone/>
            </a:pPr>
            <a:r>
              <a:rPr lang="zh-CN" altLang="en-US" sz="2000" dirty="0" smtClean="0"/>
              <a:t>       这节课我们学习了硅酸盐水泥的技术要求：</a:t>
            </a:r>
            <a:r>
              <a:rPr lang="zh-CN" altLang="en-US" sz="2000" dirty="0" smtClean="0">
                <a:solidFill>
                  <a:srgbClr val="FF0000"/>
                </a:solidFill>
                <a:sym typeface="Wingdings" panose="05000000000000000000" pitchFamily="2" charset="2"/>
              </a:rPr>
              <a:t>（化学指标）</a:t>
            </a:r>
            <a:r>
              <a:rPr lang="zh-CN" altLang="en-US" sz="2000" dirty="0" smtClean="0">
                <a:solidFill>
                  <a:srgbClr val="FF0000"/>
                </a:solidFill>
              </a:rPr>
              <a:t>不溶物、烧失量、氧化镁、三氧化硫、碱含量、氯离子，</a:t>
            </a:r>
            <a:r>
              <a:rPr lang="zh-CN" altLang="en-US" sz="2000" dirty="0" smtClean="0"/>
              <a:t>知道了它们在国家标准中是如何规定的以及这些指标的高低对水泥质量的影响，要求同学们掌握。</a:t>
            </a:r>
            <a:endParaRPr lang="en-US" altLang="zh-CN" sz="2000" dirty="0" smtClean="0"/>
          </a:p>
          <a:p>
            <a:pPr marL="0" indent="0">
              <a:lnSpc>
                <a:spcPct val="170000"/>
              </a:lnSpc>
              <a:buNone/>
            </a:pPr>
            <a:endParaRPr lang="zh-CN" altLang="en-US" sz="2000" dirty="0"/>
          </a:p>
        </p:txBody>
      </p:sp>
    </p:spTree>
    <p:extLst>
      <p:ext uri="{BB962C8B-B14F-4D97-AF65-F5344CB8AC3E}">
        <p14:creationId xmlns:p14="http://schemas.microsoft.com/office/powerpoint/2010/main" val="3452906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mg.pptjia.com/powerpoint/4000/ppt58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72"/>
            <a:ext cx="9144000" cy="5162673"/>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1115616" y="843558"/>
            <a:ext cx="2088232" cy="1080120"/>
          </a:xfrm>
        </p:spPr>
        <p:txBody>
          <a:bodyPr>
            <a:noAutofit/>
          </a:bodyPr>
          <a:lstStyle/>
          <a:p>
            <a:r>
              <a:rPr lang="zh-CN" altLang="en-US" sz="4000" dirty="0" smtClean="0"/>
              <a:t>作 业：</a:t>
            </a:r>
            <a:r>
              <a:rPr lang="en-US" altLang="zh-CN" sz="4000" dirty="0" smtClean="0"/>
              <a:t/>
            </a:r>
            <a:br>
              <a:rPr lang="en-US" altLang="zh-CN" sz="4000" dirty="0" smtClean="0"/>
            </a:br>
            <a:endParaRPr lang="zh-CN" altLang="en-US" sz="4000" dirty="0"/>
          </a:p>
        </p:txBody>
      </p:sp>
      <p:sp>
        <p:nvSpPr>
          <p:cNvPr id="4" name="矩形 3"/>
          <p:cNvSpPr/>
          <p:nvPr/>
        </p:nvSpPr>
        <p:spPr>
          <a:xfrm>
            <a:off x="1115616" y="1750874"/>
            <a:ext cx="6336704" cy="1569660"/>
          </a:xfrm>
          <a:prstGeom prst="rect">
            <a:avLst/>
          </a:prstGeom>
        </p:spPr>
        <p:txBody>
          <a:bodyPr wrap="square">
            <a:spAutoFit/>
          </a:bodyPr>
          <a:lstStyle/>
          <a:p>
            <a:r>
              <a:rPr lang="en-US" altLang="zh-CN" sz="2400" dirty="0"/>
              <a:t>1</a:t>
            </a:r>
            <a:r>
              <a:rPr lang="zh-CN" altLang="zh-CN" sz="2400" smtClean="0"/>
              <a:t>、</a:t>
            </a:r>
            <a:r>
              <a:rPr lang="zh-CN" altLang="en-US" sz="2400" smtClean="0"/>
              <a:t>硅酸盐水泥</a:t>
            </a:r>
            <a:r>
              <a:rPr lang="zh-CN" altLang="en-US" sz="2400" dirty="0" smtClean="0"/>
              <a:t>技术要求中的化学指标都有哪些？</a:t>
            </a:r>
            <a:endParaRPr lang="zh-CN" altLang="zh-CN" sz="2400" dirty="0"/>
          </a:p>
          <a:p>
            <a:r>
              <a:rPr lang="en-US" altLang="zh-CN" sz="2400" dirty="0"/>
              <a:t>2</a:t>
            </a:r>
            <a:r>
              <a:rPr lang="zh-CN" altLang="zh-CN" sz="2400" dirty="0" smtClean="0"/>
              <a:t>、</a:t>
            </a:r>
            <a:r>
              <a:rPr lang="zh-CN" altLang="en-US" sz="2400" dirty="0" smtClean="0"/>
              <a:t>国家标准是如何规定这些技术要求中的化学指标？</a:t>
            </a:r>
            <a:endParaRPr lang="zh-CN" altLang="zh-CN" sz="2400" dirty="0"/>
          </a:p>
        </p:txBody>
      </p:sp>
    </p:spTree>
    <p:extLst>
      <p:ext uri="{BB962C8B-B14F-4D97-AF65-F5344CB8AC3E}">
        <p14:creationId xmlns:p14="http://schemas.microsoft.com/office/powerpoint/2010/main" val="1964417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missyuan.com/attachments/day_080420/20080420_ba6f1b3324576143d62brfIPM291T4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71"/>
            <a:ext cx="9144000" cy="5120431"/>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2411760" y="1221600"/>
            <a:ext cx="5832648" cy="3291840"/>
          </a:xfrm>
        </p:spPr>
        <p:txBody>
          <a:bodyPr>
            <a:normAutofit/>
          </a:bodyPr>
          <a:lstStyle/>
          <a:p>
            <a:r>
              <a:rPr lang="zh-CN" altLang="en-US" sz="2800" dirty="0" smtClean="0"/>
              <a:t>内容提要：</a:t>
            </a:r>
            <a:endParaRPr lang="en-US" altLang="zh-CN" sz="2800" dirty="0" smtClean="0"/>
          </a:p>
          <a:p>
            <a:r>
              <a:rPr lang="en-US" altLang="zh-CN" dirty="0" smtClean="0"/>
              <a:t>1</a:t>
            </a:r>
            <a:r>
              <a:rPr lang="zh-CN" altLang="en-US" dirty="0" smtClean="0"/>
              <a:t>、</a:t>
            </a:r>
            <a:r>
              <a:rPr lang="zh-CN" altLang="en-US" sz="2400" dirty="0" smtClean="0">
                <a:latin typeface="+mn-ea"/>
              </a:rPr>
              <a:t>通用硅酸盐水泥定义</a:t>
            </a:r>
            <a:endParaRPr lang="en-US" altLang="zh-CN" sz="2400" dirty="0" smtClean="0">
              <a:latin typeface="+mn-ea"/>
            </a:endParaRPr>
          </a:p>
          <a:p>
            <a:r>
              <a:rPr lang="en-US" altLang="zh-CN" sz="2400" dirty="0" smtClean="0">
                <a:latin typeface="+mn-ea"/>
              </a:rPr>
              <a:t>2</a:t>
            </a:r>
            <a:r>
              <a:rPr lang="zh-CN" altLang="en-US" sz="2400" dirty="0">
                <a:latin typeface="+mn-ea"/>
              </a:rPr>
              <a:t>、通用水泥的分类及代号</a:t>
            </a:r>
            <a:endParaRPr lang="en-US" altLang="zh-CN" sz="2400" dirty="0">
              <a:latin typeface="+mn-ea"/>
            </a:endParaRPr>
          </a:p>
          <a:p>
            <a:r>
              <a:rPr lang="en-US" altLang="zh-CN" sz="2400" dirty="0">
                <a:latin typeface="+mn-ea"/>
              </a:rPr>
              <a:t>3</a:t>
            </a:r>
            <a:r>
              <a:rPr lang="zh-CN" altLang="en-US" sz="2400" dirty="0">
                <a:latin typeface="+mn-ea"/>
              </a:rPr>
              <a:t>、通用硅酸盐水泥的材料要求</a:t>
            </a:r>
            <a:endParaRPr lang="en-US" altLang="zh-CN" sz="2400" dirty="0">
              <a:latin typeface="+mn-ea"/>
            </a:endParaRPr>
          </a:p>
          <a:p>
            <a:r>
              <a:rPr lang="en-US" altLang="zh-CN" sz="2400" dirty="0" smtClean="0">
                <a:solidFill>
                  <a:srgbClr val="FF0000"/>
                </a:solidFill>
                <a:latin typeface="+mn-ea"/>
              </a:rPr>
              <a:t>4</a:t>
            </a:r>
            <a:r>
              <a:rPr lang="zh-CN" altLang="en-US" sz="2400" dirty="0" smtClean="0">
                <a:solidFill>
                  <a:srgbClr val="FF0000"/>
                </a:solidFill>
                <a:latin typeface="+mn-ea"/>
              </a:rPr>
              <a:t>、</a:t>
            </a:r>
            <a:r>
              <a:rPr lang="zh-CN" altLang="en-US" sz="2400" dirty="0">
                <a:solidFill>
                  <a:srgbClr val="FF0000"/>
                </a:solidFill>
                <a:latin typeface="+mn-ea"/>
              </a:rPr>
              <a:t>通用硅酸盐水泥的技术要求</a:t>
            </a:r>
            <a:endParaRPr lang="en-US" altLang="zh-CN" sz="2400" dirty="0">
              <a:solidFill>
                <a:srgbClr val="FF0000"/>
              </a:solidFill>
              <a:latin typeface="+mn-ea"/>
            </a:endParaRPr>
          </a:p>
          <a:p>
            <a:r>
              <a:rPr lang="en-US" altLang="zh-CN" sz="2400" smtClean="0">
                <a:latin typeface="+mn-ea"/>
              </a:rPr>
              <a:t>5</a:t>
            </a:r>
            <a:r>
              <a:rPr lang="zh-CN" altLang="en-US" sz="2400" smtClean="0">
                <a:latin typeface="+mn-ea"/>
              </a:rPr>
              <a:t>、</a:t>
            </a:r>
            <a:r>
              <a:rPr lang="zh-CN" altLang="en-US" sz="2400" dirty="0">
                <a:latin typeface="+mn-ea"/>
              </a:rPr>
              <a:t>不合格品的判定</a:t>
            </a:r>
            <a:endParaRPr lang="en-US" altLang="zh-CN" sz="2400" dirty="0">
              <a:latin typeface="+mn-ea"/>
            </a:endParaRPr>
          </a:p>
          <a:p>
            <a:pPr marL="0" indent="0">
              <a:buNone/>
            </a:pPr>
            <a:endParaRPr lang="zh-CN" altLang="en-US" dirty="0">
              <a:latin typeface="+mn-ea"/>
            </a:endParaRPr>
          </a:p>
        </p:txBody>
      </p:sp>
    </p:spTree>
    <p:extLst>
      <p:ext uri="{BB962C8B-B14F-4D97-AF65-F5344CB8AC3E}">
        <p14:creationId xmlns:p14="http://schemas.microsoft.com/office/powerpoint/2010/main" val="3451296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21375" y="1167596"/>
            <a:ext cx="8229600" cy="3420379"/>
          </a:xfrm>
        </p:spPr>
        <p:txBody>
          <a:bodyPr>
            <a:normAutofit fontScale="85000" lnSpcReduction="20000"/>
          </a:bodyPr>
          <a:lstStyle/>
          <a:p>
            <a:pPr marL="0" indent="0">
              <a:buNone/>
            </a:pPr>
            <a:r>
              <a:rPr lang="zh-CN" altLang="en-US" b="1" dirty="0" smtClean="0"/>
              <a:t>     按混合材料的品种和掺量，通用水泥可分为：</a:t>
            </a:r>
            <a:endParaRPr lang="en-US" altLang="zh-CN" b="1" dirty="0" smtClean="0"/>
          </a:p>
          <a:p>
            <a:pPr marL="0" indent="0">
              <a:buNone/>
            </a:pPr>
            <a:r>
              <a:rPr lang="zh-CN" altLang="en-US" b="1" dirty="0" smtClean="0"/>
              <a:t>                               </a:t>
            </a:r>
            <a:r>
              <a:rPr lang="zh-CN" altLang="en-US" b="1" dirty="0" smtClean="0">
                <a:hlinkClick r:id="rId3" action="ppaction://hlinksldjump"/>
              </a:rPr>
              <a:t>硅酸盐水泥    </a:t>
            </a:r>
            <a:r>
              <a:rPr lang="en-US" altLang="zh-CN" b="1" dirty="0" smtClean="0">
                <a:hlinkClick r:id="rId3" action="ppaction://hlinksldjump"/>
              </a:rPr>
              <a:t>(</a:t>
            </a:r>
            <a:r>
              <a:rPr lang="en-US" altLang="zh-CN" b="1" dirty="0" err="1" smtClean="0">
                <a:hlinkClick r:id="rId3" action="ppaction://hlinksldjump"/>
              </a:rPr>
              <a:t>P·Ⅰ</a:t>
            </a:r>
            <a:r>
              <a:rPr lang="en-US" altLang="zh-CN" b="1" dirty="0" smtClean="0">
                <a:hlinkClick r:id="rId3" action="ppaction://hlinksldjump"/>
              </a:rPr>
              <a:t>   </a:t>
            </a:r>
            <a:r>
              <a:rPr lang="en-US" altLang="zh-CN" b="1" dirty="0" err="1" smtClean="0">
                <a:hlinkClick r:id="rId3" action="ppaction://hlinksldjump"/>
              </a:rPr>
              <a:t>P·Ⅱ</a:t>
            </a:r>
            <a:r>
              <a:rPr lang="en-US" altLang="zh-CN" b="1" dirty="0" smtClean="0">
                <a:hlinkClick r:id="rId3" action="ppaction://hlinksldjump"/>
              </a:rPr>
              <a:t>)</a:t>
            </a:r>
            <a:endParaRPr lang="en-US" altLang="zh-CN" b="1" dirty="0" smtClean="0"/>
          </a:p>
          <a:p>
            <a:pPr marL="0" indent="0">
              <a:buNone/>
            </a:pPr>
            <a:r>
              <a:rPr lang="zh-CN" altLang="en-US" b="1" dirty="0">
                <a:solidFill>
                  <a:srgbClr val="0070C0"/>
                </a:solidFill>
              </a:rPr>
              <a:t>                              </a:t>
            </a:r>
            <a:r>
              <a:rPr lang="zh-CN" altLang="en-US" b="1" dirty="0" smtClean="0">
                <a:solidFill>
                  <a:srgbClr val="0070C0"/>
                </a:solidFill>
              </a:rPr>
              <a:t>普通</a:t>
            </a:r>
            <a:r>
              <a:rPr lang="zh-CN" altLang="en-US" b="1" dirty="0">
                <a:solidFill>
                  <a:srgbClr val="0070C0"/>
                </a:solidFill>
              </a:rPr>
              <a:t>硅酸盐水泥   </a:t>
            </a:r>
            <a:r>
              <a:rPr lang="en-US" altLang="zh-CN" b="1" dirty="0" smtClean="0"/>
              <a:t>(P·O)</a:t>
            </a:r>
          </a:p>
          <a:p>
            <a:pPr marL="0" indent="0">
              <a:buNone/>
            </a:pPr>
            <a:r>
              <a:rPr lang="zh-CN" altLang="en-US" b="1" dirty="0" smtClean="0"/>
              <a:t>   </a:t>
            </a:r>
            <a:r>
              <a:rPr lang="zh-CN" altLang="en-US" b="1" dirty="0" smtClean="0">
                <a:solidFill>
                  <a:srgbClr val="0070C0"/>
                </a:solidFill>
              </a:rPr>
              <a:t>通用</a:t>
            </a:r>
            <a:r>
              <a:rPr lang="zh-CN" altLang="en-US" b="1" dirty="0">
                <a:solidFill>
                  <a:srgbClr val="0070C0"/>
                </a:solidFill>
              </a:rPr>
              <a:t>水泥 </a:t>
            </a:r>
            <a:r>
              <a:rPr lang="en-US" altLang="zh-CN" b="1" dirty="0" smtClean="0">
                <a:solidFill>
                  <a:srgbClr val="0070C0"/>
                </a:solidFill>
              </a:rPr>
              <a:t>          </a:t>
            </a:r>
            <a:r>
              <a:rPr lang="zh-CN" altLang="en-US" b="1" dirty="0" smtClean="0">
                <a:solidFill>
                  <a:srgbClr val="0070C0"/>
                </a:solidFill>
              </a:rPr>
              <a:t>矿渣</a:t>
            </a:r>
            <a:r>
              <a:rPr lang="zh-CN" altLang="en-US" b="1" dirty="0">
                <a:solidFill>
                  <a:srgbClr val="0070C0"/>
                </a:solidFill>
              </a:rPr>
              <a:t>硅酸盐水泥   </a:t>
            </a:r>
            <a:r>
              <a:rPr lang="en-US" altLang="zh-CN" b="1" dirty="0" smtClean="0"/>
              <a:t>(P·S)</a:t>
            </a:r>
            <a:r>
              <a:rPr lang="zh-CN" altLang="en-US" b="1" dirty="0" smtClean="0"/>
              <a:t> </a:t>
            </a:r>
            <a:endParaRPr lang="en-US" altLang="zh-CN" b="1" dirty="0" smtClean="0"/>
          </a:p>
          <a:p>
            <a:pPr marL="0" indent="0">
              <a:buNone/>
            </a:pPr>
            <a:r>
              <a:rPr lang="en-US" altLang="zh-CN" b="1" dirty="0"/>
              <a:t> </a:t>
            </a:r>
            <a:r>
              <a:rPr lang="en-US" altLang="zh-CN" b="1" dirty="0" smtClean="0"/>
              <a:t>                              </a:t>
            </a:r>
            <a:r>
              <a:rPr lang="zh-CN" altLang="en-US" b="1" dirty="0" smtClean="0">
                <a:solidFill>
                  <a:srgbClr val="0070C0"/>
                </a:solidFill>
              </a:rPr>
              <a:t>火山</a:t>
            </a:r>
            <a:r>
              <a:rPr lang="zh-CN" altLang="en-US" b="1" dirty="0">
                <a:solidFill>
                  <a:srgbClr val="0070C0"/>
                </a:solidFill>
              </a:rPr>
              <a:t>灰质硅酸盐水泥   </a:t>
            </a:r>
            <a:r>
              <a:rPr lang="en-US" altLang="zh-CN" b="1" dirty="0"/>
              <a:t>(</a:t>
            </a:r>
            <a:r>
              <a:rPr lang="en-US" altLang="zh-CN" b="1" dirty="0" smtClean="0"/>
              <a:t>P·P)</a:t>
            </a:r>
          </a:p>
          <a:p>
            <a:pPr marL="0" indent="0">
              <a:buNone/>
            </a:pPr>
            <a:r>
              <a:rPr lang="zh-CN" altLang="en-US" b="1" dirty="0" smtClean="0"/>
              <a:t>                               </a:t>
            </a:r>
            <a:r>
              <a:rPr lang="zh-CN" altLang="en-US" b="1" dirty="0" smtClean="0">
                <a:solidFill>
                  <a:srgbClr val="0070C0"/>
                </a:solidFill>
              </a:rPr>
              <a:t>粉煤灰</a:t>
            </a:r>
            <a:r>
              <a:rPr lang="zh-CN" altLang="en-US" b="1" dirty="0">
                <a:solidFill>
                  <a:srgbClr val="0070C0"/>
                </a:solidFill>
              </a:rPr>
              <a:t>硅酸盐水泥    </a:t>
            </a:r>
            <a:r>
              <a:rPr lang="en-US" altLang="zh-CN" b="1" dirty="0"/>
              <a:t>(</a:t>
            </a:r>
            <a:r>
              <a:rPr lang="en-US" altLang="zh-CN" b="1" dirty="0" smtClean="0"/>
              <a:t>P·F)</a:t>
            </a:r>
            <a:endParaRPr lang="en-US" altLang="zh-CN" b="1" dirty="0"/>
          </a:p>
          <a:p>
            <a:pPr marL="0" indent="0">
              <a:buNone/>
            </a:pPr>
            <a:r>
              <a:rPr lang="zh-CN" altLang="en-US" b="1" dirty="0" smtClean="0"/>
              <a:t>                               </a:t>
            </a:r>
            <a:r>
              <a:rPr lang="zh-CN" altLang="en-US" b="1" dirty="0" smtClean="0">
                <a:solidFill>
                  <a:srgbClr val="0070C0"/>
                </a:solidFill>
              </a:rPr>
              <a:t>复合</a:t>
            </a:r>
            <a:r>
              <a:rPr lang="zh-CN" altLang="en-US" b="1" dirty="0">
                <a:solidFill>
                  <a:srgbClr val="0070C0"/>
                </a:solidFill>
              </a:rPr>
              <a:t>硅酸盐水泥   </a:t>
            </a:r>
            <a:r>
              <a:rPr lang="en-US" altLang="zh-CN" b="1" dirty="0"/>
              <a:t>(</a:t>
            </a:r>
            <a:r>
              <a:rPr lang="en-US" altLang="zh-CN" b="1" dirty="0" smtClean="0"/>
              <a:t>P·C)</a:t>
            </a:r>
          </a:p>
          <a:p>
            <a:pPr marL="0" indent="0">
              <a:buNone/>
            </a:pPr>
            <a:r>
              <a:rPr lang="zh-CN" altLang="en-US" dirty="0" smtClean="0"/>
              <a:t>    </a:t>
            </a:r>
            <a:endParaRPr lang="en-US" altLang="zh-CN" dirty="0" smtClean="0"/>
          </a:p>
          <a:p>
            <a:pPr marL="0" indent="0">
              <a:buNone/>
            </a:pPr>
            <a:r>
              <a:rPr lang="zh-CN" altLang="en-US" b="1" dirty="0" smtClean="0"/>
              <a:t>    其</a:t>
            </a:r>
            <a:r>
              <a:rPr lang="zh-CN" altLang="en-US" b="1" dirty="0"/>
              <a:t>组分材料均为：</a:t>
            </a:r>
            <a:r>
              <a:rPr lang="zh-CN" altLang="en-US" b="1" dirty="0">
                <a:solidFill>
                  <a:srgbClr val="FF0000"/>
                </a:solidFill>
              </a:rPr>
              <a:t>熟料、石膏、混合材料</a:t>
            </a:r>
            <a:r>
              <a:rPr lang="zh-CN" altLang="en-US" b="1" dirty="0"/>
              <a:t>，区别在于混合材料的种类不同。</a:t>
            </a:r>
          </a:p>
          <a:p>
            <a:pPr marL="0" indent="0">
              <a:buNone/>
            </a:pPr>
            <a:endParaRPr lang="zh-CN" altLang="en-US" b="1" dirty="0"/>
          </a:p>
        </p:txBody>
      </p:sp>
      <p:grpSp>
        <p:nvGrpSpPr>
          <p:cNvPr id="4" name="组合 3"/>
          <p:cNvGrpSpPr/>
          <p:nvPr/>
        </p:nvGrpSpPr>
        <p:grpSpPr>
          <a:xfrm>
            <a:off x="-756592" y="-881368"/>
            <a:ext cx="10513168" cy="3240360"/>
            <a:chOff x="-1332656" y="-963490"/>
            <a:chExt cx="10513168" cy="4320480"/>
          </a:xfrm>
        </p:grpSpPr>
        <p:sp>
          <p:nvSpPr>
            <p:cNvPr id="5" name="矩形 4"/>
            <p:cNvSpPr/>
            <p:nvPr/>
          </p:nvSpPr>
          <p:spPr>
            <a:xfrm>
              <a:off x="307030" y="910544"/>
              <a:ext cx="648072" cy="46934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1220" y="1137535"/>
              <a:ext cx="647564" cy="43205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39552" y="1196750"/>
              <a:ext cx="648072" cy="43205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减号 7"/>
            <p:cNvSpPr/>
            <p:nvPr/>
          </p:nvSpPr>
          <p:spPr>
            <a:xfrm flipV="1">
              <a:off x="-1332656" y="1248281"/>
              <a:ext cx="10513168" cy="432050"/>
            </a:xfrm>
            <a:prstGeom prst="mathMinus">
              <a:avLst/>
            </a:prstGeom>
            <a:gradFill flip="none" rotWithShape="1">
              <a:gsLst>
                <a:gs pos="0">
                  <a:schemeClr val="tx1">
                    <a:lumMod val="75000"/>
                    <a:lumOff val="25000"/>
                    <a:tint val="66000"/>
                    <a:satMod val="160000"/>
                  </a:schemeClr>
                </a:gs>
                <a:gs pos="50000">
                  <a:schemeClr val="tx1">
                    <a:lumMod val="75000"/>
                    <a:lumOff val="25000"/>
                    <a:tint val="44500"/>
                    <a:satMod val="160000"/>
                  </a:schemeClr>
                </a:gs>
                <a:gs pos="100000">
                  <a:schemeClr val="tx1">
                    <a:lumMod val="75000"/>
                    <a:lumOff val="25000"/>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减号 8"/>
            <p:cNvSpPr/>
            <p:nvPr/>
          </p:nvSpPr>
          <p:spPr>
            <a:xfrm>
              <a:off x="808153" y="-963490"/>
              <a:ext cx="45719" cy="4320480"/>
            </a:xfrm>
            <a:prstGeom prst="mathMinus">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左大括号 10"/>
          <p:cNvSpPr/>
          <p:nvPr/>
        </p:nvSpPr>
        <p:spPr>
          <a:xfrm>
            <a:off x="2076306" y="1635646"/>
            <a:ext cx="576064" cy="1782198"/>
          </a:xfrm>
          <a:prstGeom prst="leftBrace">
            <a:avLst>
              <a:gd name="adj1" fmla="val 46546"/>
              <a:gd name="adj2" fmla="val 50000"/>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0" name="组合 19"/>
          <p:cNvGrpSpPr/>
          <p:nvPr/>
        </p:nvGrpSpPr>
        <p:grpSpPr>
          <a:xfrm>
            <a:off x="6516216" y="1851667"/>
            <a:ext cx="2155534" cy="369332"/>
            <a:chOff x="4211960" y="4628624"/>
            <a:chExt cx="2155534" cy="369332"/>
          </a:xfrm>
        </p:grpSpPr>
        <p:sp>
          <p:nvSpPr>
            <p:cNvPr id="16" name="矩形 15"/>
            <p:cNvSpPr/>
            <p:nvPr/>
          </p:nvSpPr>
          <p:spPr>
            <a:xfrm>
              <a:off x="5328427" y="4628624"/>
              <a:ext cx="1039067" cy="369332"/>
            </a:xfrm>
            <a:prstGeom prst="rect">
              <a:avLst/>
            </a:prstGeom>
          </p:spPr>
          <p:txBody>
            <a:bodyPr wrap="none">
              <a:spAutoFit/>
            </a:bodyPr>
            <a:lstStyle/>
            <a:p>
              <a:r>
                <a:rPr lang="en-US" altLang="zh-CN" dirty="0"/>
                <a:t>ordinary</a:t>
              </a:r>
              <a:endParaRPr lang="zh-CN" altLang="en-US" dirty="0"/>
            </a:p>
          </p:txBody>
        </p:sp>
        <p:sp>
          <p:nvSpPr>
            <p:cNvPr id="17" name="矩形 16"/>
            <p:cNvSpPr/>
            <p:nvPr/>
          </p:nvSpPr>
          <p:spPr>
            <a:xfrm>
              <a:off x="4211960" y="4628624"/>
              <a:ext cx="1048364" cy="369332"/>
            </a:xfrm>
            <a:prstGeom prst="rect">
              <a:avLst/>
            </a:prstGeom>
          </p:spPr>
          <p:txBody>
            <a:bodyPr wrap="none">
              <a:spAutoFit/>
            </a:bodyPr>
            <a:lstStyle/>
            <a:p>
              <a:r>
                <a:rPr lang="en-US" altLang="zh-CN" dirty="0"/>
                <a:t>Portland</a:t>
              </a:r>
              <a:endParaRPr lang="zh-CN" altLang="en-US" dirty="0"/>
            </a:p>
          </p:txBody>
        </p:sp>
      </p:grpSp>
    </p:spTree>
    <p:extLst>
      <p:ext uri="{BB962C8B-B14F-4D97-AF65-F5344CB8AC3E}">
        <p14:creationId xmlns:p14="http://schemas.microsoft.com/office/powerpoint/2010/main" val="2126764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4" descr="[图文]《水泥工艺学》第2章硅酸盐水泥的生产 - 百度文库 - 2345加速浏览器 9.5"/>
          <p:cNvPicPr>
            <a:picLocks noGrp="1" noChangeAspect="1"/>
          </p:cNvPicPr>
          <p:nvPr>
            <p:ph idx="1"/>
          </p:nvPr>
        </p:nvPicPr>
        <p:blipFill rotWithShape="1">
          <a:blip r:embed="rId3">
            <a:extLst>
              <a:ext uri="{28A0092B-C50C-407E-A947-70E740481C1C}">
                <a14:useLocalDpi xmlns:a14="http://schemas.microsoft.com/office/drawing/2010/main" val="0"/>
              </a:ext>
            </a:extLst>
          </a:blip>
          <a:srcRect l="14411" t="62712" r="16910" b="20558"/>
          <a:stretch/>
        </p:blipFill>
        <p:spPr>
          <a:xfrm>
            <a:off x="1983723" y="3147815"/>
            <a:ext cx="6692735" cy="1224136"/>
          </a:xfrm>
        </p:spPr>
      </p:pic>
      <p:sp>
        <p:nvSpPr>
          <p:cNvPr id="5" name="TextBox 4"/>
          <p:cNvSpPr txBox="1"/>
          <p:nvPr/>
        </p:nvSpPr>
        <p:spPr>
          <a:xfrm>
            <a:off x="1150388" y="1279983"/>
            <a:ext cx="6301932" cy="984885"/>
          </a:xfrm>
          <a:prstGeom prst="rect">
            <a:avLst/>
          </a:prstGeom>
          <a:noFill/>
        </p:spPr>
        <p:txBody>
          <a:bodyPr wrap="square" rtlCol="0">
            <a:spAutoFit/>
          </a:bodyPr>
          <a:lstStyle/>
          <a:p>
            <a:r>
              <a:rPr lang="zh-CN" altLang="en-US" b="1" dirty="0" smtClean="0">
                <a:solidFill>
                  <a:schemeClr val="accent1"/>
                </a:solidFill>
              </a:rPr>
              <a:t>     </a:t>
            </a:r>
            <a:r>
              <a:rPr lang="zh-CN" altLang="en-US" sz="2000" b="1" dirty="0" smtClean="0">
                <a:solidFill>
                  <a:schemeClr val="accent1"/>
                </a:solidFill>
              </a:rPr>
              <a:t>技术要求：即品质指标，是衡量水泥品质及保证水泥质量的重要依据。</a:t>
            </a:r>
            <a:endParaRPr lang="en-US" altLang="zh-CN" sz="2000" b="1" dirty="0" smtClean="0">
              <a:solidFill>
                <a:schemeClr val="accent1"/>
              </a:solidFill>
            </a:endParaRPr>
          </a:p>
          <a:p>
            <a:endParaRPr lang="zh-CN" altLang="en-US" b="1" dirty="0">
              <a:solidFill>
                <a:schemeClr val="accent1"/>
              </a:solidFill>
            </a:endParaRPr>
          </a:p>
        </p:txBody>
      </p:sp>
      <p:sp>
        <p:nvSpPr>
          <p:cNvPr id="6" name="TextBox 5"/>
          <p:cNvSpPr txBox="1"/>
          <p:nvPr/>
        </p:nvSpPr>
        <p:spPr>
          <a:xfrm>
            <a:off x="1561660" y="503547"/>
            <a:ext cx="3168352" cy="584775"/>
          </a:xfrm>
          <a:prstGeom prst="rect">
            <a:avLst/>
          </a:prstGeom>
          <a:noFill/>
        </p:spPr>
        <p:txBody>
          <a:bodyPr wrap="square" rtlCol="0">
            <a:spAutoFit/>
          </a:bodyPr>
          <a:lstStyle/>
          <a:p>
            <a:r>
              <a:rPr lang="zh-CN" altLang="en-US" sz="3200" b="1" dirty="0">
                <a:solidFill>
                  <a:schemeClr val="accent1"/>
                </a:solidFill>
                <a:latin typeface="+mj-ea"/>
                <a:ea typeface="+mj-ea"/>
              </a:rPr>
              <a:t> </a:t>
            </a:r>
            <a:r>
              <a:rPr lang="zh-CN" altLang="en-US" sz="3200" b="1" dirty="0" smtClean="0">
                <a:solidFill>
                  <a:schemeClr val="accent1"/>
                </a:solidFill>
                <a:latin typeface="+mj-ea"/>
                <a:ea typeface="+mj-ea"/>
              </a:rPr>
              <a:t>技术</a:t>
            </a:r>
            <a:r>
              <a:rPr lang="zh-CN" altLang="en-US" sz="3200" b="1" dirty="0">
                <a:solidFill>
                  <a:schemeClr val="accent1"/>
                </a:solidFill>
                <a:latin typeface="+mj-ea"/>
                <a:ea typeface="+mj-ea"/>
              </a:rPr>
              <a:t>要求</a:t>
            </a:r>
            <a:endParaRPr lang="zh-CN" altLang="en-US" sz="3200" dirty="0">
              <a:latin typeface="+mj-ea"/>
              <a:ea typeface="+mj-ea"/>
            </a:endParaRPr>
          </a:p>
        </p:txBody>
      </p:sp>
      <p:grpSp>
        <p:nvGrpSpPr>
          <p:cNvPr id="7" name="组合 6"/>
          <p:cNvGrpSpPr/>
          <p:nvPr/>
        </p:nvGrpSpPr>
        <p:grpSpPr>
          <a:xfrm>
            <a:off x="-980548" y="-794411"/>
            <a:ext cx="10529029" cy="3240360"/>
            <a:chOff x="-1332656" y="-963490"/>
            <a:chExt cx="10529029" cy="4320480"/>
          </a:xfrm>
        </p:grpSpPr>
        <p:sp>
          <p:nvSpPr>
            <p:cNvPr id="8" name="矩形 7"/>
            <p:cNvSpPr/>
            <p:nvPr/>
          </p:nvSpPr>
          <p:spPr>
            <a:xfrm>
              <a:off x="335469" y="764700"/>
              <a:ext cx="648072" cy="4320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84117" y="1217260"/>
              <a:ext cx="648072" cy="46934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1032256"/>
              <a:ext cx="647564" cy="43205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减号 10"/>
            <p:cNvSpPr/>
            <p:nvPr/>
          </p:nvSpPr>
          <p:spPr>
            <a:xfrm flipV="1">
              <a:off x="-1332656" y="1248280"/>
              <a:ext cx="10529029" cy="438327"/>
            </a:xfrm>
            <a:prstGeom prst="mathMinus">
              <a:avLst/>
            </a:prstGeom>
            <a:gradFill flip="none" rotWithShape="1">
              <a:gsLst>
                <a:gs pos="0">
                  <a:schemeClr val="tx1">
                    <a:lumMod val="75000"/>
                    <a:lumOff val="25000"/>
                    <a:tint val="66000"/>
                    <a:satMod val="160000"/>
                  </a:schemeClr>
                </a:gs>
                <a:gs pos="50000">
                  <a:schemeClr val="tx1">
                    <a:lumMod val="75000"/>
                    <a:lumOff val="25000"/>
                    <a:tint val="44500"/>
                    <a:satMod val="160000"/>
                  </a:schemeClr>
                </a:gs>
                <a:gs pos="100000">
                  <a:schemeClr val="tx1">
                    <a:lumMod val="75000"/>
                    <a:lumOff val="25000"/>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减号 11"/>
            <p:cNvSpPr/>
            <p:nvPr/>
          </p:nvSpPr>
          <p:spPr>
            <a:xfrm>
              <a:off x="808153" y="-963490"/>
              <a:ext cx="45719" cy="4320480"/>
            </a:xfrm>
            <a:prstGeom prst="mathMinus">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圆角矩形 12"/>
          <p:cNvSpPr/>
          <p:nvPr/>
        </p:nvSpPr>
        <p:spPr>
          <a:xfrm>
            <a:off x="3419872" y="2010173"/>
            <a:ext cx="1656184" cy="360040"/>
          </a:xfrm>
          <a:prstGeom prst="round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0070C0"/>
                </a:solidFill>
              </a:rPr>
              <a:t>水泥质量评价</a:t>
            </a:r>
            <a:endParaRPr lang="zh-CN" altLang="en-US" b="1" dirty="0">
              <a:solidFill>
                <a:srgbClr val="0070C0"/>
              </a:solidFill>
            </a:endParaRPr>
          </a:p>
        </p:txBody>
      </p:sp>
      <p:grpSp>
        <p:nvGrpSpPr>
          <p:cNvPr id="24" name="组合 23"/>
          <p:cNvGrpSpPr/>
          <p:nvPr/>
        </p:nvGrpSpPr>
        <p:grpSpPr>
          <a:xfrm>
            <a:off x="2437306" y="2463739"/>
            <a:ext cx="1437511" cy="621753"/>
            <a:chOff x="2437304" y="2463738"/>
            <a:chExt cx="1437511" cy="621753"/>
          </a:xfrm>
        </p:grpSpPr>
        <p:cxnSp>
          <p:nvCxnSpPr>
            <p:cNvPr id="15" name="直接箭头连接符 14"/>
            <p:cNvCxnSpPr/>
            <p:nvPr/>
          </p:nvCxnSpPr>
          <p:spPr>
            <a:xfrm flipV="1">
              <a:off x="3275856" y="2463738"/>
              <a:ext cx="598959" cy="261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圆角矩形 18"/>
            <p:cNvSpPr/>
            <p:nvPr/>
          </p:nvSpPr>
          <p:spPr>
            <a:xfrm>
              <a:off x="2437304" y="2725451"/>
              <a:ext cx="1389072" cy="360040"/>
            </a:xfrm>
            <a:prstGeom prst="round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0070C0"/>
                  </a:solidFill>
                </a:rPr>
                <a:t>化学指标</a:t>
              </a:r>
              <a:endParaRPr lang="zh-CN" altLang="en-US" b="1" dirty="0">
                <a:solidFill>
                  <a:srgbClr val="0070C0"/>
                </a:solidFill>
              </a:endParaRPr>
            </a:p>
          </p:txBody>
        </p:sp>
      </p:grpSp>
      <p:grpSp>
        <p:nvGrpSpPr>
          <p:cNvPr id="25" name="组合 24"/>
          <p:cNvGrpSpPr/>
          <p:nvPr/>
        </p:nvGrpSpPr>
        <p:grpSpPr>
          <a:xfrm>
            <a:off x="4716016" y="2461230"/>
            <a:ext cx="1548172" cy="624262"/>
            <a:chOff x="4716016" y="2461229"/>
            <a:chExt cx="1548172" cy="624262"/>
          </a:xfrm>
        </p:grpSpPr>
        <p:cxnSp>
          <p:nvCxnSpPr>
            <p:cNvPr id="16" name="直接箭头连接符 15"/>
            <p:cNvCxnSpPr/>
            <p:nvPr/>
          </p:nvCxnSpPr>
          <p:spPr>
            <a:xfrm flipH="1" flipV="1">
              <a:off x="4716016" y="2461229"/>
              <a:ext cx="503390" cy="2642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4716016" y="2725451"/>
              <a:ext cx="1548172" cy="360040"/>
            </a:xfrm>
            <a:prstGeom prst="round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0070C0"/>
                  </a:solidFill>
                </a:rPr>
                <a:t>物理指标</a:t>
              </a:r>
              <a:endParaRPr lang="zh-CN" altLang="en-US" b="1" dirty="0">
                <a:solidFill>
                  <a:srgbClr val="0070C0"/>
                </a:solidFill>
              </a:endParaRPr>
            </a:p>
          </p:txBody>
        </p:sp>
      </p:grpSp>
      <p:pic>
        <p:nvPicPr>
          <p:cNvPr id="22" name="图片 21" descr="[图文]《水泥工艺学》第2章硅酸盐水泥的生产 - 百度文库 - 2345加速浏览器 9.5"/>
          <p:cNvPicPr>
            <a:picLocks noChangeAspect="1"/>
          </p:cNvPicPr>
          <p:nvPr/>
        </p:nvPicPr>
        <p:blipFill rotWithShape="1">
          <a:blip r:embed="rId4">
            <a:extLst>
              <a:ext uri="{28A0092B-C50C-407E-A947-70E740481C1C}">
                <a14:useLocalDpi xmlns:a14="http://schemas.microsoft.com/office/drawing/2010/main" val="0"/>
              </a:ext>
            </a:extLst>
          </a:blip>
          <a:srcRect l="14562" t="70769" r="17238" b="12479"/>
          <a:stretch/>
        </p:blipFill>
        <p:spPr>
          <a:xfrm>
            <a:off x="1205980" y="3273828"/>
            <a:ext cx="6910392" cy="1242138"/>
          </a:xfrm>
          <a:prstGeom prst="rect">
            <a:avLst/>
          </a:prstGeom>
        </p:spPr>
      </p:pic>
      <p:sp>
        <p:nvSpPr>
          <p:cNvPr id="2" name="圆角矩形 1"/>
          <p:cNvSpPr/>
          <p:nvPr/>
        </p:nvSpPr>
        <p:spPr>
          <a:xfrm>
            <a:off x="1496650" y="3489853"/>
            <a:ext cx="6466724" cy="109790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rgbClr val="0070C0"/>
                </a:solidFill>
                <a:latin typeface="华文宋体" pitchFamily="2" charset="-122"/>
                <a:ea typeface="华文宋体" pitchFamily="2" charset="-122"/>
              </a:rPr>
              <a:t>硅酸盐水泥</a:t>
            </a:r>
            <a:r>
              <a:rPr lang="zh-CN" altLang="en-US" sz="2000" b="1" dirty="0" smtClean="0">
                <a:solidFill>
                  <a:srgbClr val="FF0000"/>
                </a:solidFill>
                <a:latin typeface="华文宋体" pitchFamily="2" charset="-122"/>
                <a:ea typeface="华文宋体" pitchFamily="2" charset="-122"/>
              </a:rPr>
              <a:t>技术指标</a:t>
            </a:r>
            <a:r>
              <a:rPr lang="zh-CN" altLang="en-US" sz="2000" b="1" dirty="0">
                <a:solidFill>
                  <a:srgbClr val="0070C0"/>
                </a:solidFill>
                <a:latin typeface="华文宋体" pitchFamily="2" charset="-122"/>
                <a:ea typeface="华文宋体" pitchFamily="2" charset="-122"/>
              </a:rPr>
              <a:t>主要</a:t>
            </a:r>
            <a:r>
              <a:rPr lang="zh-CN" altLang="en-US" sz="2000" b="1" dirty="0" smtClean="0">
                <a:solidFill>
                  <a:srgbClr val="0070C0"/>
                </a:solidFill>
                <a:latin typeface="华文宋体" pitchFamily="2" charset="-122"/>
                <a:ea typeface="华文宋体" pitchFamily="2" charset="-122"/>
              </a:rPr>
              <a:t>有</a:t>
            </a:r>
            <a:r>
              <a:rPr lang="zh-CN" altLang="en-US" sz="2000" b="1" u="sng" dirty="0" smtClean="0">
                <a:solidFill>
                  <a:srgbClr val="0070C0"/>
                </a:solidFill>
                <a:latin typeface="华文宋体" pitchFamily="2" charset="-122"/>
                <a:ea typeface="华文宋体" pitchFamily="2" charset="-122"/>
              </a:rPr>
              <a:t>不溶物</a:t>
            </a:r>
            <a:r>
              <a:rPr lang="zh-CN" altLang="en-US" sz="2000" b="1" dirty="0" smtClean="0">
                <a:solidFill>
                  <a:srgbClr val="0070C0"/>
                </a:solidFill>
                <a:latin typeface="华文宋体" pitchFamily="2" charset="-122"/>
                <a:ea typeface="华文宋体" pitchFamily="2" charset="-122"/>
              </a:rPr>
              <a:t>、</a:t>
            </a:r>
            <a:r>
              <a:rPr lang="zh-CN" altLang="en-US" sz="2000" b="1" u="sng" dirty="0" smtClean="0">
                <a:solidFill>
                  <a:srgbClr val="0070C0"/>
                </a:solidFill>
                <a:latin typeface="华文宋体" pitchFamily="2" charset="-122"/>
                <a:ea typeface="华文宋体" pitchFamily="2" charset="-122"/>
              </a:rPr>
              <a:t>烧失量</a:t>
            </a:r>
            <a:r>
              <a:rPr lang="zh-CN" altLang="en-US" sz="2000" b="1" dirty="0" smtClean="0">
                <a:solidFill>
                  <a:srgbClr val="0070C0"/>
                </a:solidFill>
                <a:latin typeface="华文宋体" pitchFamily="2" charset="-122"/>
                <a:ea typeface="华文宋体" pitchFamily="2" charset="-122"/>
              </a:rPr>
              <a:t>、</a:t>
            </a:r>
            <a:r>
              <a:rPr lang="zh-CN" altLang="en-US" sz="2000" b="1" u="sng" dirty="0" smtClean="0">
                <a:solidFill>
                  <a:srgbClr val="0070C0"/>
                </a:solidFill>
                <a:latin typeface="华文宋体" pitchFamily="2" charset="-122"/>
                <a:ea typeface="华文宋体" pitchFamily="2" charset="-122"/>
              </a:rPr>
              <a:t>细度</a:t>
            </a:r>
            <a:r>
              <a:rPr lang="zh-CN" altLang="en-US" sz="2000" b="1" dirty="0" smtClean="0">
                <a:solidFill>
                  <a:srgbClr val="0070C0"/>
                </a:solidFill>
                <a:latin typeface="华文宋体" pitchFamily="2" charset="-122"/>
                <a:ea typeface="华文宋体" pitchFamily="2" charset="-122"/>
              </a:rPr>
              <a:t>、</a:t>
            </a:r>
            <a:r>
              <a:rPr lang="zh-CN" altLang="en-US" sz="2000" b="1" u="sng" dirty="0">
                <a:solidFill>
                  <a:srgbClr val="0070C0"/>
                </a:solidFill>
                <a:latin typeface="华文宋体" pitchFamily="2" charset="-122"/>
                <a:ea typeface="华文宋体" pitchFamily="2" charset="-122"/>
              </a:rPr>
              <a:t>凝结时间</a:t>
            </a:r>
            <a:r>
              <a:rPr lang="zh-CN" altLang="en-US" sz="2000" b="1" dirty="0" smtClean="0">
                <a:solidFill>
                  <a:srgbClr val="0070C0"/>
                </a:solidFill>
                <a:latin typeface="华文宋体" pitchFamily="2" charset="-122"/>
                <a:ea typeface="华文宋体" pitchFamily="2" charset="-122"/>
              </a:rPr>
              <a:t>、</a:t>
            </a:r>
            <a:r>
              <a:rPr lang="zh-CN" altLang="en-US" sz="2000" b="1" u="sng" dirty="0">
                <a:solidFill>
                  <a:srgbClr val="0070C0"/>
                </a:solidFill>
                <a:latin typeface="华文宋体" pitchFamily="2" charset="-122"/>
                <a:ea typeface="华文宋体" pitchFamily="2" charset="-122"/>
              </a:rPr>
              <a:t>安定性</a:t>
            </a:r>
            <a:r>
              <a:rPr lang="zh-CN" altLang="en-US" sz="2000" b="1" dirty="0" smtClean="0">
                <a:solidFill>
                  <a:srgbClr val="0070C0"/>
                </a:solidFill>
                <a:latin typeface="华文宋体" pitchFamily="2" charset="-122"/>
                <a:ea typeface="华文宋体" pitchFamily="2" charset="-122"/>
              </a:rPr>
              <a:t>、</a:t>
            </a:r>
            <a:r>
              <a:rPr lang="zh-CN" altLang="en-US" sz="2000" b="1" u="sng" dirty="0">
                <a:solidFill>
                  <a:srgbClr val="0070C0"/>
                </a:solidFill>
                <a:latin typeface="华文宋体" pitchFamily="2" charset="-122"/>
                <a:ea typeface="华文宋体" pitchFamily="2" charset="-122"/>
              </a:rPr>
              <a:t>氧化镁</a:t>
            </a:r>
            <a:r>
              <a:rPr lang="zh-CN" altLang="en-US" sz="2000" b="1" dirty="0" smtClean="0">
                <a:solidFill>
                  <a:srgbClr val="0070C0"/>
                </a:solidFill>
                <a:latin typeface="华文宋体" pitchFamily="2" charset="-122"/>
                <a:ea typeface="华文宋体" pitchFamily="2" charset="-122"/>
              </a:rPr>
              <a:t>、</a:t>
            </a:r>
            <a:r>
              <a:rPr lang="zh-CN" altLang="en-US" sz="2000" b="1" u="sng" dirty="0">
                <a:solidFill>
                  <a:srgbClr val="0070C0"/>
                </a:solidFill>
                <a:latin typeface="华文宋体" pitchFamily="2" charset="-122"/>
                <a:ea typeface="华文宋体" pitchFamily="2" charset="-122"/>
              </a:rPr>
              <a:t>三氧化硫</a:t>
            </a:r>
            <a:r>
              <a:rPr lang="zh-CN" altLang="en-US" sz="2000" b="1" dirty="0" smtClean="0">
                <a:solidFill>
                  <a:srgbClr val="0070C0"/>
                </a:solidFill>
                <a:latin typeface="华文宋体" pitchFamily="2" charset="-122"/>
                <a:ea typeface="华文宋体" pitchFamily="2" charset="-122"/>
              </a:rPr>
              <a:t>、</a:t>
            </a:r>
            <a:r>
              <a:rPr lang="zh-CN" altLang="en-US" sz="2000" b="1" u="sng" dirty="0">
                <a:solidFill>
                  <a:srgbClr val="0070C0"/>
                </a:solidFill>
                <a:latin typeface="华文宋体" pitchFamily="2" charset="-122"/>
                <a:ea typeface="华文宋体" pitchFamily="2" charset="-122"/>
              </a:rPr>
              <a:t>碱含量</a:t>
            </a:r>
            <a:r>
              <a:rPr lang="zh-CN" altLang="en-US" sz="2000" b="1" dirty="0" smtClean="0">
                <a:solidFill>
                  <a:srgbClr val="0070C0"/>
                </a:solidFill>
                <a:latin typeface="华文宋体" pitchFamily="2" charset="-122"/>
                <a:ea typeface="华文宋体" pitchFamily="2" charset="-122"/>
              </a:rPr>
              <a:t>、</a:t>
            </a:r>
            <a:r>
              <a:rPr lang="zh-CN" altLang="en-US" sz="2000" b="1" u="sng" dirty="0">
                <a:solidFill>
                  <a:srgbClr val="0070C0"/>
                </a:solidFill>
                <a:latin typeface="华文宋体" pitchFamily="2" charset="-122"/>
                <a:ea typeface="华文宋体" pitchFamily="2" charset="-122"/>
              </a:rPr>
              <a:t>氯离子含量</a:t>
            </a:r>
            <a:r>
              <a:rPr lang="zh-CN" altLang="en-US" sz="2000" b="1" dirty="0" smtClean="0">
                <a:solidFill>
                  <a:srgbClr val="0070C0"/>
                </a:solidFill>
                <a:latin typeface="华文宋体" pitchFamily="2" charset="-122"/>
                <a:ea typeface="华文宋体" pitchFamily="2" charset="-122"/>
              </a:rPr>
              <a:t>及</a:t>
            </a:r>
            <a:r>
              <a:rPr lang="zh-CN" altLang="en-US" sz="2000" b="1" u="sng" dirty="0">
                <a:solidFill>
                  <a:srgbClr val="0070C0"/>
                </a:solidFill>
                <a:latin typeface="华文宋体" pitchFamily="2" charset="-122"/>
                <a:ea typeface="华文宋体" pitchFamily="2" charset="-122"/>
              </a:rPr>
              <a:t>强度</a:t>
            </a:r>
            <a:r>
              <a:rPr lang="zh-CN" altLang="en-US" sz="2000" b="1" dirty="0" smtClean="0">
                <a:solidFill>
                  <a:srgbClr val="0070C0"/>
                </a:solidFill>
                <a:latin typeface="华文宋体" pitchFamily="2" charset="-122"/>
                <a:ea typeface="华文宋体" pitchFamily="2" charset="-122"/>
              </a:rPr>
              <a:t>指标。</a:t>
            </a:r>
            <a:endParaRPr lang="zh-CN" altLang="en-US" sz="2000" b="1" dirty="0">
              <a:solidFill>
                <a:srgbClr val="0070C0"/>
              </a:solidFill>
              <a:latin typeface="华文宋体" pitchFamily="2" charset="-122"/>
              <a:ea typeface="华文宋体" pitchFamily="2" charset="-122"/>
            </a:endParaRPr>
          </a:p>
        </p:txBody>
      </p:sp>
    </p:spTree>
    <p:extLst>
      <p:ext uri="{BB962C8B-B14F-4D97-AF65-F5344CB8AC3E}">
        <p14:creationId xmlns:p14="http://schemas.microsoft.com/office/powerpoint/2010/main" val="155418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5632" y="1329612"/>
            <a:ext cx="8151168" cy="3291840"/>
          </a:xfrm>
        </p:spPr>
        <p:txBody>
          <a:bodyPr>
            <a:normAutofit/>
          </a:bodyPr>
          <a:lstStyle/>
          <a:p>
            <a:pPr marL="0" indent="0">
              <a:buNone/>
            </a:pPr>
            <a:r>
              <a:rPr lang="zh-CN" altLang="en-US" sz="2800" b="1" dirty="0" smtClean="0">
                <a:solidFill>
                  <a:srgbClr val="0070C0"/>
                </a:solidFill>
              </a:rPr>
              <a:t>（</a:t>
            </a:r>
            <a:r>
              <a:rPr lang="en-US" altLang="zh-CN" sz="2800" b="1" dirty="0" smtClean="0">
                <a:solidFill>
                  <a:srgbClr val="0070C0"/>
                </a:solidFill>
              </a:rPr>
              <a:t>1</a:t>
            </a:r>
            <a:r>
              <a:rPr lang="zh-CN" altLang="en-US" sz="2800" b="1" dirty="0" smtClean="0">
                <a:solidFill>
                  <a:srgbClr val="0070C0"/>
                </a:solidFill>
              </a:rPr>
              <a:t>）化学指标</a:t>
            </a:r>
            <a:r>
              <a:rPr lang="en-US" altLang="zh-CN" dirty="0" smtClean="0"/>
              <a:t>:</a:t>
            </a:r>
          </a:p>
        </p:txBody>
      </p:sp>
      <p:grpSp>
        <p:nvGrpSpPr>
          <p:cNvPr id="4" name="组合 3"/>
          <p:cNvGrpSpPr/>
          <p:nvPr/>
        </p:nvGrpSpPr>
        <p:grpSpPr>
          <a:xfrm>
            <a:off x="-1132493" y="-848837"/>
            <a:ext cx="10168989" cy="3240360"/>
            <a:chOff x="-1332656" y="-963490"/>
            <a:chExt cx="10168989" cy="4320480"/>
          </a:xfrm>
        </p:grpSpPr>
        <p:sp>
          <p:nvSpPr>
            <p:cNvPr id="5" name="矩形 4"/>
            <p:cNvSpPr/>
            <p:nvPr/>
          </p:nvSpPr>
          <p:spPr>
            <a:xfrm>
              <a:off x="335469" y="764700"/>
              <a:ext cx="648072" cy="4320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84117" y="1217260"/>
              <a:ext cx="648072" cy="46934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032256"/>
              <a:ext cx="647564" cy="43205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减号 7"/>
            <p:cNvSpPr/>
            <p:nvPr/>
          </p:nvSpPr>
          <p:spPr>
            <a:xfrm flipV="1">
              <a:off x="-1332656" y="1241510"/>
              <a:ext cx="10168989" cy="222796"/>
            </a:xfrm>
            <a:prstGeom prst="mathMinus">
              <a:avLst/>
            </a:prstGeom>
            <a:gradFill flip="none" rotWithShape="1">
              <a:gsLst>
                <a:gs pos="0">
                  <a:schemeClr val="tx1">
                    <a:lumMod val="75000"/>
                    <a:lumOff val="25000"/>
                    <a:tint val="66000"/>
                    <a:satMod val="160000"/>
                  </a:schemeClr>
                </a:gs>
                <a:gs pos="50000">
                  <a:schemeClr val="tx1">
                    <a:lumMod val="75000"/>
                    <a:lumOff val="25000"/>
                    <a:tint val="44500"/>
                    <a:satMod val="160000"/>
                  </a:schemeClr>
                </a:gs>
                <a:gs pos="100000">
                  <a:schemeClr val="tx1">
                    <a:lumMod val="75000"/>
                    <a:lumOff val="25000"/>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减号 8"/>
            <p:cNvSpPr/>
            <p:nvPr/>
          </p:nvSpPr>
          <p:spPr>
            <a:xfrm>
              <a:off x="808153" y="-963490"/>
              <a:ext cx="45719" cy="4320480"/>
            </a:xfrm>
            <a:prstGeom prst="mathMinus">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p:cNvSpPr txBox="1"/>
          <p:nvPr/>
        </p:nvSpPr>
        <p:spPr>
          <a:xfrm>
            <a:off x="1547664" y="435021"/>
            <a:ext cx="5544616" cy="954107"/>
          </a:xfrm>
          <a:prstGeom prst="rect">
            <a:avLst/>
          </a:prstGeom>
          <a:noFill/>
        </p:spPr>
        <p:txBody>
          <a:bodyPr wrap="square" rtlCol="0">
            <a:spAutoFit/>
          </a:bodyPr>
          <a:lstStyle/>
          <a:p>
            <a:r>
              <a:rPr lang="zh-CN" altLang="en-US" sz="2800" b="1" dirty="0" smtClean="0">
                <a:solidFill>
                  <a:srgbClr val="0070C0"/>
                </a:solidFill>
              </a:rPr>
              <a:t>化学指标要求  </a:t>
            </a:r>
            <a:r>
              <a:rPr lang="zh-CN" altLang="en-US" sz="2800" dirty="0" smtClean="0"/>
              <a:t>应</a:t>
            </a:r>
            <a:r>
              <a:rPr lang="zh-CN" altLang="en-US" sz="2800" dirty="0"/>
              <a:t>符合下页</a:t>
            </a:r>
            <a:r>
              <a:rPr lang="zh-CN" altLang="en-US" sz="2800" dirty="0">
                <a:hlinkClick r:id="rId2" action="ppaction://hlinksldjump"/>
              </a:rPr>
              <a:t>表</a:t>
            </a:r>
            <a:r>
              <a:rPr lang="en-US" altLang="zh-CN" sz="2800" dirty="0">
                <a:hlinkClick r:id="rId2" action="ppaction://hlinksldjump"/>
              </a:rPr>
              <a:t>1</a:t>
            </a:r>
            <a:r>
              <a:rPr lang="zh-CN" altLang="en-US" sz="2800" dirty="0"/>
              <a:t>所示。</a:t>
            </a:r>
            <a:endParaRPr lang="en-US" altLang="zh-CN" sz="2800" dirty="0"/>
          </a:p>
          <a:p>
            <a:endParaRPr lang="zh-CN" altLang="en-US" sz="2800" b="1" dirty="0">
              <a:solidFill>
                <a:srgbClr val="0070C0"/>
              </a:solidFill>
            </a:endParaRPr>
          </a:p>
        </p:txBody>
      </p:sp>
      <p:pic>
        <p:nvPicPr>
          <p:cNvPr id="11" name="内容占位符 4" descr="[图文]《水泥工艺学》第2章硅酸盐水泥的生产 - 百度文库 - 2345加速浏览器 9.5"/>
          <p:cNvPicPr>
            <a:picLocks noChangeAspect="1"/>
          </p:cNvPicPr>
          <p:nvPr/>
        </p:nvPicPr>
        <p:blipFill rotWithShape="1">
          <a:blip r:embed="rId3">
            <a:extLst>
              <a:ext uri="{28A0092B-C50C-407E-A947-70E740481C1C}">
                <a14:useLocalDpi xmlns:a14="http://schemas.microsoft.com/office/drawing/2010/main" val="0"/>
              </a:ext>
            </a:extLst>
          </a:blip>
          <a:srcRect l="14411" t="62712" r="16910" b="20558"/>
          <a:stretch/>
        </p:blipFill>
        <p:spPr>
          <a:xfrm>
            <a:off x="973605" y="2486626"/>
            <a:ext cx="6692735" cy="1494374"/>
          </a:xfrm>
          <a:prstGeom prst="rect">
            <a:avLst/>
          </a:prstGeom>
        </p:spPr>
      </p:pic>
      <p:sp>
        <p:nvSpPr>
          <p:cNvPr id="12" name="云形标注 11"/>
          <p:cNvSpPr/>
          <p:nvPr/>
        </p:nvSpPr>
        <p:spPr>
          <a:xfrm>
            <a:off x="3419872" y="1138736"/>
            <a:ext cx="4822531" cy="1162984"/>
          </a:xfrm>
          <a:prstGeom prst="cloudCallout">
            <a:avLst>
              <a:gd name="adj1" fmla="val -64172"/>
              <a:gd name="adj2" fmla="val 44448"/>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FF0000"/>
                </a:solidFill>
              </a:rPr>
              <a:t>不溶物、烧失量、氧化镁、三氧化硫、碱、氯离子</a:t>
            </a:r>
            <a:endParaRPr lang="zh-CN" altLang="en-US" b="1" dirty="0">
              <a:solidFill>
                <a:srgbClr val="FF0000"/>
              </a:solidFill>
            </a:endParaRPr>
          </a:p>
        </p:txBody>
      </p:sp>
    </p:spTree>
    <p:extLst>
      <p:ext uri="{BB962C8B-B14F-4D97-AF65-F5344CB8AC3E}">
        <p14:creationId xmlns:p14="http://schemas.microsoft.com/office/powerpoint/2010/main" val="377417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2013年最新水泥工艺学ppt课件合集 - 豆丁网 - 360安全浏览器 8.1"/>
          <p:cNvPicPr>
            <a:picLocks noGrp="1" noChangeAspect="1"/>
          </p:cNvPicPr>
          <p:nvPr>
            <p:ph idx="1"/>
          </p:nvPr>
        </p:nvPicPr>
        <p:blipFill rotWithShape="1">
          <a:blip r:embed="rId2">
            <a:extLst>
              <a:ext uri="{28A0092B-C50C-407E-A947-70E740481C1C}">
                <a14:useLocalDpi xmlns:a14="http://schemas.microsoft.com/office/drawing/2010/main" val="0"/>
              </a:ext>
            </a:extLst>
          </a:blip>
          <a:srcRect l="14383" t="28439" r="36206" b="3665"/>
          <a:stretch/>
        </p:blipFill>
        <p:spPr>
          <a:xfrm>
            <a:off x="0" y="1"/>
            <a:ext cx="9144000" cy="5143499"/>
          </a:xfrm>
        </p:spPr>
      </p:pic>
    </p:spTree>
    <p:extLst>
      <p:ext uri="{BB962C8B-B14F-4D97-AF65-F5344CB8AC3E}">
        <p14:creationId xmlns:p14="http://schemas.microsoft.com/office/powerpoint/2010/main" val="3196084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23944" y="1275606"/>
            <a:ext cx="7576448" cy="3291840"/>
          </a:xfrm>
        </p:spPr>
        <p:txBody>
          <a:bodyPr>
            <a:normAutofit/>
          </a:bodyPr>
          <a:lstStyle/>
          <a:p>
            <a:pPr marL="0" indent="0">
              <a:lnSpc>
                <a:spcPct val="150000"/>
              </a:lnSpc>
              <a:buNone/>
            </a:pPr>
            <a:r>
              <a:rPr lang="en-US" altLang="zh-CN" b="1" dirty="0" smtClean="0">
                <a:solidFill>
                  <a:srgbClr val="FF0000"/>
                </a:solidFill>
              </a:rPr>
              <a:t>1</a:t>
            </a:r>
            <a:r>
              <a:rPr lang="zh-CN" altLang="en-US" b="1" dirty="0" smtClean="0">
                <a:solidFill>
                  <a:srgbClr val="FF0000"/>
                </a:solidFill>
              </a:rPr>
              <a:t>、不</a:t>
            </a:r>
            <a:r>
              <a:rPr lang="zh-CN" altLang="en-US" b="1" dirty="0">
                <a:solidFill>
                  <a:srgbClr val="FF0000"/>
                </a:solidFill>
              </a:rPr>
              <a:t>溶物</a:t>
            </a:r>
            <a:r>
              <a:rPr lang="zh-CN" altLang="en-US" sz="2000" dirty="0"/>
              <a:t>是指经盐酸处理后的残渣，再以氢氧化钠溶液处理，经盐酸中和过滤后所得的残渣经高温灼烧所剩的物质</a:t>
            </a:r>
            <a:r>
              <a:rPr lang="zh-CN" altLang="en-US" sz="2000" dirty="0" smtClean="0"/>
              <a:t>。</a:t>
            </a:r>
            <a:r>
              <a:rPr lang="zh-CN" altLang="zh-CN" sz="2000" dirty="0" smtClean="0"/>
              <a:t>其</a:t>
            </a:r>
            <a:r>
              <a:rPr lang="zh-CN" altLang="zh-CN" sz="2000" dirty="0"/>
              <a:t>主要成分是结晶</a:t>
            </a:r>
            <a:r>
              <a:rPr lang="en-US" altLang="zh-CN" sz="2000" dirty="0"/>
              <a:t> SiO</a:t>
            </a:r>
            <a:r>
              <a:rPr lang="en-US" altLang="zh-CN" sz="2000" baseline="-25000" dirty="0"/>
              <a:t>2</a:t>
            </a:r>
            <a:r>
              <a:rPr lang="en-US" altLang="zh-CN" sz="2000" dirty="0"/>
              <a:t> </a:t>
            </a:r>
            <a:r>
              <a:rPr lang="zh-CN" altLang="zh-CN" sz="2000" dirty="0"/>
              <a:t>，其次是</a:t>
            </a:r>
            <a:r>
              <a:rPr lang="en-US" altLang="zh-CN" sz="2000" dirty="0"/>
              <a:t> </a:t>
            </a:r>
            <a:r>
              <a:rPr lang="en-US" altLang="zh-CN" sz="2000" dirty="0" smtClean="0"/>
              <a:t>R</a:t>
            </a:r>
            <a:r>
              <a:rPr lang="en-US" altLang="zh-CN" sz="2000" baseline="-25000" dirty="0" smtClean="0"/>
              <a:t>2</a:t>
            </a:r>
            <a:r>
              <a:rPr lang="en-US" altLang="zh-CN" sz="2000" dirty="0" smtClean="0"/>
              <a:t>O</a:t>
            </a:r>
            <a:r>
              <a:rPr lang="en-US" altLang="zh-CN" sz="2000" baseline="-25000" dirty="0" smtClean="0"/>
              <a:t>3</a:t>
            </a:r>
            <a:r>
              <a:rPr lang="zh-CN" altLang="en-US" sz="2000" dirty="0" smtClean="0"/>
              <a:t>（铁、铝）</a:t>
            </a:r>
            <a:r>
              <a:rPr lang="en-US" altLang="zh-CN" sz="2000" dirty="0" smtClean="0"/>
              <a:t> </a:t>
            </a:r>
            <a:r>
              <a:rPr lang="zh-CN" altLang="zh-CN" sz="2000" dirty="0"/>
              <a:t>，它属于水泥中非活性组分之一。 </a:t>
            </a:r>
            <a:endParaRPr lang="en-US" altLang="zh-CN" sz="2000" dirty="0" smtClean="0"/>
          </a:p>
        </p:txBody>
      </p:sp>
      <p:grpSp>
        <p:nvGrpSpPr>
          <p:cNvPr id="5" name="组合 4"/>
          <p:cNvGrpSpPr/>
          <p:nvPr/>
        </p:nvGrpSpPr>
        <p:grpSpPr>
          <a:xfrm>
            <a:off x="-1132493" y="-848837"/>
            <a:ext cx="10168989" cy="3240360"/>
            <a:chOff x="-1332656" y="-963490"/>
            <a:chExt cx="10168989" cy="4320480"/>
          </a:xfrm>
        </p:grpSpPr>
        <p:sp>
          <p:nvSpPr>
            <p:cNvPr id="6" name="矩形 5"/>
            <p:cNvSpPr/>
            <p:nvPr/>
          </p:nvSpPr>
          <p:spPr>
            <a:xfrm>
              <a:off x="335469" y="764700"/>
              <a:ext cx="648072" cy="4320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117" y="1217260"/>
              <a:ext cx="648072" cy="46934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32256"/>
              <a:ext cx="647564" cy="43205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减号 8"/>
            <p:cNvSpPr/>
            <p:nvPr/>
          </p:nvSpPr>
          <p:spPr>
            <a:xfrm flipV="1">
              <a:off x="-1332656" y="1241510"/>
              <a:ext cx="10168989" cy="222796"/>
            </a:xfrm>
            <a:prstGeom prst="mathMinus">
              <a:avLst/>
            </a:prstGeom>
            <a:gradFill flip="none" rotWithShape="1">
              <a:gsLst>
                <a:gs pos="0">
                  <a:schemeClr val="tx1">
                    <a:lumMod val="75000"/>
                    <a:lumOff val="25000"/>
                    <a:tint val="66000"/>
                    <a:satMod val="160000"/>
                  </a:schemeClr>
                </a:gs>
                <a:gs pos="50000">
                  <a:schemeClr val="tx1">
                    <a:lumMod val="75000"/>
                    <a:lumOff val="25000"/>
                    <a:tint val="44500"/>
                    <a:satMod val="160000"/>
                  </a:schemeClr>
                </a:gs>
                <a:gs pos="100000">
                  <a:schemeClr val="tx1">
                    <a:lumMod val="75000"/>
                    <a:lumOff val="25000"/>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减号 9"/>
            <p:cNvSpPr/>
            <p:nvPr/>
          </p:nvSpPr>
          <p:spPr>
            <a:xfrm>
              <a:off x="808153" y="-963490"/>
              <a:ext cx="45719" cy="4320480"/>
            </a:xfrm>
            <a:prstGeom prst="mathMinus">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p:nvSpPr>
        <p:spPr>
          <a:xfrm>
            <a:off x="1544400" y="366950"/>
            <a:ext cx="2520280" cy="646331"/>
          </a:xfrm>
          <a:prstGeom prst="rect">
            <a:avLst/>
          </a:prstGeom>
          <a:noFill/>
        </p:spPr>
        <p:txBody>
          <a:bodyPr wrap="square" rtlCol="0">
            <a:spAutoFit/>
          </a:bodyPr>
          <a:lstStyle/>
          <a:p>
            <a:r>
              <a:rPr lang="zh-CN" altLang="en-US" sz="3600" dirty="0" smtClean="0">
                <a:latin typeface="+mj-ea"/>
                <a:ea typeface="+mj-ea"/>
              </a:rPr>
              <a:t>化学指标</a:t>
            </a:r>
            <a:endParaRPr lang="zh-CN" altLang="en-US" sz="3600" dirty="0">
              <a:latin typeface="+mj-ea"/>
              <a:ea typeface="+mj-ea"/>
            </a:endParaRPr>
          </a:p>
        </p:txBody>
      </p:sp>
      <p:graphicFrame>
        <p:nvGraphicFramePr>
          <p:cNvPr id="13" name="表格 12"/>
          <p:cNvGraphicFramePr>
            <a:graphicFrameLocks noGrp="1"/>
          </p:cNvGraphicFramePr>
          <p:nvPr>
            <p:extLst>
              <p:ext uri="{D42A27DB-BD31-4B8C-83A1-F6EECF244321}">
                <p14:modId xmlns:p14="http://schemas.microsoft.com/office/powerpoint/2010/main" val="470585308"/>
              </p:ext>
            </p:extLst>
          </p:nvPr>
        </p:nvGraphicFramePr>
        <p:xfrm>
          <a:off x="841234" y="3291830"/>
          <a:ext cx="7200088" cy="1376680"/>
        </p:xfrm>
        <a:graphic>
          <a:graphicData uri="http://schemas.openxmlformats.org/drawingml/2006/table">
            <a:tbl>
              <a:tblPr firstRow="1" bandRow="1">
                <a:tableStyleId>{5C22544A-7EE6-4342-B048-85BDC9FD1C3A}</a:tableStyleId>
              </a:tblPr>
              <a:tblGrid>
                <a:gridCol w="1589073"/>
                <a:gridCol w="1602722"/>
                <a:gridCol w="1557075"/>
                <a:gridCol w="2451218"/>
              </a:tblGrid>
              <a:tr h="365760">
                <a:tc rowSpan="2">
                  <a:txBody>
                    <a:bodyPr/>
                    <a:lstStyle/>
                    <a:p>
                      <a:pPr algn="ctr"/>
                      <a:endParaRPr lang="en-US" altLang="zh-CN" sz="1800" dirty="0" smtClean="0"/>
                    </a:p>
                    <a:p>
                      <a:pPr algn="ctr"/>
                      <a:r>
                        <a:rPr lang="zh-CN" altLang="en-US" sz="1800" dirty="0" smtClean="0"/>
                        <a:t>项目</a:t>
                      </a:r>
                      <a:endParaRPr lang="zh-CN" altLang="en-US" sz="1800" dirty="0"/>
                    </a:p>
                  </a:txBody>
                  <a:tcPr/>
                </a:tc>
                <a:tc gridSpan="2">
                  <a:txBody>
                    <a:bodyPr/>
                    <a:lstStyle/>
                    <a:p>
                      <a:pPr algn="ctr"/>
                      <a:r>
                        <a:rPr lang="zh-CN" altLang="en-US" sz="1800" dirty="0" smtClean="0"/>
                        <a:t>指     标</a:t>
                      </a:r>
                      <a:endParaRPr lang="zh-CN" altLang="en-US" sz="1800" dirty="0"/>
                    </a:p>
                  </a:txBody>
                  <a:tcPr/>
                </a:tc>
                <a:tc hMerge="1">
                  <a:txBody>
                    <a:bodyPr/>
                    <a:lstStyle/>
                    <a:p>
                      <a:endParaRPr lang="zh-CN" altLang="en-US" dirty="0"/>
                    </a:p>
                  </a:txBody>
                  <a:tcPr/>
                </a:tc>
                <a:tc rowSpan="2">
                  <a:txBody>
                    <a:bodyPr/>
                    <a:lstStyle/>
                    <a:p>
                      <a:pPr algn="ctr"/>
                      <a:r>
                        <a:rPr lang="zh-CN" altLang="en-US" sz="1800" dirty="0" smtClean="0"/>
                        <a:t>检验方法</a:t>
                      </a:r>
                      <a:endParaRPr lang="en-US" altLang="zh-CN" sz="1800" dirty="0" smtClean="0"/>
                    </a:p>
                    <a:p>
                      <a:pPr algn="ctr"/>
                      <a:r>
                        <a:rPr lang="zh-CN" altLang="en-US" sz="1800" dirty="0" smtClean="0"/>
                        <a:t>与   依  据</a:t>
                      </a:r>
                      <a:endParaRPr lang="zh-CN" altLang="en-US" sz="1800" dirty="0"/>
                    </a:p>
                  </a:txBody>
                  <a:tcPr/>
                </a:tc>
              </a:tr>
              <a:tr h="370840">
                <a:tc vMerge="1">
                  <a:txBody>
                    <a:bodyPr/>
                    <a:lstStyle/>
                    <a:p>
                      <a:pPr algn="ctr"/>
                      <a:endParaRPr lang="zh-CN" altLang="en-US" dirty="0"/>
                    </a:p>
                  </a:txBody>
                  <a:tcPr/>
                </a:tc>
                <a:tc>
                  <a:txBody>
                    <a:bodyPr/>
                    <a:lstStyle/>
                    <a:p>
                      <a:pPr algn="ctr"/>
                      <a:r>
                        <a:rPr lang="en-US" altLang="zh-CN" sz="1800" dirty="0" err="1" smtClean="0"/>
                        <a:t>P.Ⅰ</a:t>
                      </a:r>
                      <a:endParaRPr lang="zh-CN" altLang="en-US" sz="1800" dirty="0"/>
                    </a:p>
                  </a:txBody>
                  <a:tcPr/>
                </a:tc>
                <a:tc>
                  <a:txBody>
                    <a:bodyPr/>
                    <a:lstStyle/>
                    <a:p>
                      <a:pPr algn="ctr"/>
                      <a:r>
                        <a:rPr lang="en-US" altLang="zh-CN" sz="1800" dirty="0" err="1" smtClean="0"/>
                        <a:t>P.Ⅱ</a:t>
                      </a:r>
                      <a:endParaRPr lang="zh-CN" altLang="en-US" sz="1800" dirty="0"/>
                    </a:p>
                  </a:txBody>
                  <a:tcPr/>
                </a:tc>
                <a:tc vMerge="1">
                  <a:txBody>
                    <a:bodyPr/>
                    <a:lstStyle/>
                    <a:p>
                      <a:endParaRPr lang="zh-CN" altLang="en-US" dirty="0"/>
                    </a:p>
                  </a:txBody>
                  <a:tcPr/>
                </a:tc>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dirty="0" smtClean="0"/>
                        <a:t>不溶物（</a:t>
                      </a:r>
                      <a:r>
                        <a:rPr lang="en-US" altLang="zh-CN" sz="1800" dirty="0" smtClean="0"/>
                        <a:t>%</a:t>
                      </a:r>
                      <a:r>
                        <a:rPr lang="zh-CN" altLang="en-US" sz="1800" dirty="0" smtClean="0"/>
                        <a:t>）</a:t>
                      </a:r>
                      <a:endParaRPr lang="zh-CN" altLang="en-US" sz="1800" dirty="0"/>
                    </a:p>
                  </a:txBody>
                  <a:tcPr/>
                </a:tc>
                <a:tc>
                  <a:txBody>
                    <a:bodyPr/>
                    <a:lstStyle/>
                    <a:p>
                      <a:pPr algn="ctr"/>
                      <a:r>
                        <a:rPr lang="zh-CN" altLang="en-US" sz="1800" dirty="0" smtClean="0"/>
                        <a:t>≤</a:t>
                      </a:r>
                      <a:r>
                        <a:rPr lang="en-US" altLang="zh-CN" sz="1800" dirty="0" smtClean="0"/>
                        <a:t>0.75</a:t>
                      </a:r>
                      <a:endParaRPr lang="zh-CN" alt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dirty="0" smtClean="0"/>
                        <a:t>≤</a:t>
                      </a:r>
                      <a:r>
                        <a:rPr lang="en-US" altLang="zh-CN" sz="1800" dirty="0" smtClean="0"/>
                        <a:t>1.5</a:t>
                      </a:r>
                      <a:endParaRPr lang="zh-CN" altLang="en-US" sz="1800" dirty="0" smtClean="0"/>
                    </a:p>
                    <a:p>
                      <a:pPr algn="ctr"/>
                      <a:endParaRPr lang="zh-CN" altLang="en-US" sz="1800" dirty="0"/>
                    </a:p>
                  </a:txBody>
                  <a:tcPr/>
                </a:tc>
                <a:tc>
                  <a:txBody>
                    <a:bodyPr/>
                    <a:lstStyle/>
                    <a:p>
                      <a:pPr algn="ctr"/>
                      <a:r>
                        <a:rPr lang="en-US" altLang="zh-CN" sz="1800" dirty="0" smtClean="0"/>
                        <a:t>GB/T176-2008</a:t>
                      </a:r>
                      <a:endParaRPr lang="zh-CN" altLang="en-US" sz="1800" dirty="0"/>
                    </a:p>
                  </a:txBody>
                  <a:tcPr/>
                </a:tc>
              </a:tr>
            </a:tbl>
          </a:graphicData>
        </a:graphic>
      </p:graphicFrame>
    </p:spTree>
    <p:extLst>
      <p:ext uri="{BB962C8B-B14F-4D97-AF65-F5344CB8AC3E}">
        <p14:creationId xmlns:p14="http://schemas.microsoft.com/office/powerpoint/2010/main" val="298041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3"/>
                                        </p:tgtEl>
                                      </p:cBhvr>
                                    </p:animEffect>
                                    <p:animScale>
                                      <p:cBhvr>
                                        <p:cTn id="12"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801014" y="1113589"/>
            <a:ext cx="6435283" cy="646331"/>
          </a:xfrm>
          <a:prstGeom prst="rect">
            <a:avLst/>
          </a:prstGeom>
        </p:spPr>
        <p:txBody>
          <a:bodyPr wrap="square">
            <a:spAutoFit/>
          </a:bodyPr>
          <a:lstStyle/>
          <a:p>
            <a:pPr marL="0" lvl="0" indent="0">
              <a:lnSpc>
                <a:spcPct val="150000"/>
              </a:lnSpc>
              <a:spcBef>
                <a:spcPct val="20000"/>
              </a:spcBef>
              <a:buClr>
                <a:srgbClr val="0BD0D9"/>
              </a:buClr>
              <a:buSzPct val="95000"/>
              <a:buNone/>
            </a:pPr>
            <a:r>
              <a:rPr lang="zh-CN" altLang="en-US" sz="2400" b="1" dirty="0">
                <a:solidFill>
                  <a:srgbClr val="92D050"/>
                </a:solidFill>
              </a:rPr>
              <a:t>不溶物含量高对水泥质量有不良影响。 </a:t>
            </a:r>
            <a:endParaRPr lang="en-US" altLang="zh-CN" sz="2400" b="1" dirty="0">
              <a:solidFill>
                <a:srgbClr val="92D050"/>
              </a:solidFill>
            </a:endParaRPr>
          </a:p>
        </p:txBody>
      </p:sp>
      <p:sp>
        <p:nvSpPr>
          <p:cNvPr id="5" name="TextBox 4"/>
          <p:cNvSpPr txBox="1"/>
          <p:nvPr/>
        </p:nvSpPr>
        <p:spPr>
          <a:xfrm>
            <a:off x="859668" y="1804787"/>
            <a:ext cx="4648436" cy="523220"/>
          </a:xfrm>
          <a:prstGeom prst="rect">
            <a:avLst/>
          </a:prstGeom>
          <a:noFill/>
        </p:spPr>
        <p:txBody>
          <a:bodyPr wrap="square" rtlCol="0">
            <a:spAutoFit/>
          </a:bodyPr>
          <a:lstStyle/>
          <a:p>
            <a:r>
              <a:rPr lang="zh-CN" altLang="en-US" sz="2000" b="1" dirty="0">
                <a:solidFill>
                  <a:srgbClr val="00B0F0"/>
                </a:solidFill>
              </a:rPr>
              <a:t>不溶物的主要</a:t>
            </a:r>
            <a:r>
              <a:rPr lang="zh-CN" altLang="en-US" sz="2800" b="1" dirty="0" smtClean="0">
                <a:solidFill>
                  <a:srgbClr val="00B0F0"/>
                </a:solidFill>
              </a:rPr>
              <a:t>来源</a:t>
            </a:r>
            <a:r>
              <a:rPr lang="zh-CN" altLang="en-US" sz="2000" b="1" dirty="0" smtClean="0">
                <a:solidFill>
                  <a:srgbClr val="00B0F0"/>
                </a:solidFill>
              </a:rPr>
              <a:t>就是</a:t>
            </a:r>
            <a:r>
              <a:rPr lang="zh-CN" altLang="en-US" sz="2800" b="1" dirty="0" smtClean="0">
                <a:solidFill>
                  <a:srgbClr val="00B0F0"/>
                </a:solidFill>
              </a:rPr>
              <a:t>原材料</a:t>
            </a:r>
            <a:endParaRPr lang="zh-CN" altLang="en-US" sz="2800" b="1" dirty="0">
              <a:solidFill>
                <a:srgbClr val="00B0F0"/>
              </a:solidFill>
            </a:endParaRPr>
          </a:p>
        </p:txBody>
      </p:sp>
      <p:sp>
        <p:nvSpPr>
          <p:cNvPr id="6" name="TextBox 5"/>
          <p:cNvSpPr txBox="1"/>
          <p:nvPr/>
        </p:nvSpPr>
        <p:spPr>
          <a:xfrm>
            <a:off x="859668" y="2409732"/>
            <a:ext cx="6520644" cy="1631216"/>
          </a:xfrm>
          <a:prstGeom prst="rect">
            <a:avLst/>
          </a:prstGeom>
          <a:noFill/>
        </p:spPr>
        <p:txBody>
          <a:bodyPr wrap="square" rtlCol="0">
            <a:spAutoFit/>
          </a:bodyPr>
          <a:lstStyle/>
          <a:p>
            <a:r>
              <a:rPr lang="zh-CN" altLang="en-US" sz="2800" b="1" dirty="0" smtClean="0">
                <a:solidFill>
                  <a:srgbClr val="C00000"/>
                </a:solidFill>
              </a:rPr>
              <a:t>降低不溶物的措施：</a:t>
            </a:r>
            <a:endParaRPr lang="en-US" altLang="zh-CN" sz="2800" b="1" dirty="0" smtClean="0">
              <a:solidFill>
                <a:srgbClr val="C00000"/>
              </a:solidFill>
            </a:endParaRPr>
          </a:p>
          <a:p>
            <a:r>
              <a:rPr lang="zh-CN" altLang="en-US" sz="2400" dirty="0" smtClean="0">
                <a:solidFill>
                  <a:srgbClr val="C00000"/>
                </a:solidFill>
              </a:rPr>
              <a:t>   ①控制原料，</a:t>
            </a:r>
            <a:endParaRPr lang="en-US" altLang="zh-CN" sz="2400" dirty="0" smtClean="0">
              <a:solidFill>
                <a:srgbClr val="C00000"/>
              </a:solidFill>
            </a:endParaRPr>
          </a:p>
          <a:p>
            <a:r>
              <a:rPr lang="zh-CN" altLang="en-US" sz="2400" dirty="0">
                <a:solidFill>
                  <a:srgbClr val="C00000"/>
                </a:solidFill>
              </a:rPr>
              <a:t>   ②保证</a:t>
            </a:r>
            <a:r>
              <a:rPr lang="zh-CN" altLang="en-US" sz="2400" dirty="0" smtClean="0">
                <a:solidFill>
                  <a:srgbClr val="C00000"/>
                </a:solidFill>
              </a:rPr>
              <a:t>窑的良好运转及稳定的热工制度，</a:t>
            </a:r>
            <a:endParaRPr lang="en-US" altLang="zh-CN" sz="2400" dirty="0" smtClean="0">
              <a:solidFill>
                <a:srgbClr val="C00000"/>
              </a:solidFill>
            </a:endParaRPr>
          </a:p>
          <a:p>
            <a:r>
              <a:rPr lang="zh-CN" altLang="en-US" sz="2400" dirty="0">
                <a:solidFill>
                  <a:srgbClr val="C00000"/>
                </a:solidFill>
              </a:rPr>
              <a:t>   ③尽量</a:t>
            </a:r>
            <a:r>
              <a:rPr lang="zh-CN" altLang="en-US" sz="2400" dirty="0" smtClean="0">
                <a:solidFill>
                  <a:srgbClr val="C00000"/>
                </a:solidFill>
              </a:rPr>
              <a:t>选用活性高的混合材。 </a:t>
            </a:r>
            <a:endParaRPr lang="zh-CN" altLang="en-US" sz="2400" dirty="0">
              <a:solidFill>
                <a:srgbClr val="C00000"/>
              </a:solidFill>
            </a:endParaRPr>
          </a:p>
        </p:txBody>
      </p:sp>
      <p:grpSp>
        <p:nvGrpSpPr>
          <p:cNvPr id="7" name="组合 6"/>
          <p:cNvGrpSpPr/>
          <p:nvPr/>
        </p:nvGrpSpPr>
        <p:grpSpPr>
          <a:xfrm>
            <a:off x="-1103285" y="-830628"/>
            <a:ext cx="10168989" cy="3240360"/>
            <a:chOff x="-1332656" y="-963490"/>
            <a:chExt cx="10168989" cy="4320480"/>
          </a:xfrm>
        </p:grpSpPr>
        <p:sp>
          <p:nvSpPr>
            <p:cNvPr id="8" name="矩形 7"/>
            <p:cNvSpPr/>
            <p:nvPr/>
          </p:nvSpPr>
          <p:spPr>
            <a:xfrm>
              <a:off x="335469" y="764700"/>
              <a:ext cx="648072" cy="4320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84117" y="1217260"/>
              <a:ext cx="648072" cy="46934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1032256"/>
              <a:ext cx="647564" cy="43205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减号 10"/>
            <p:cNvSpPr/>
            <p:nvPr/>
          </p:nvSpPr>
          <p:spPr>
            <a:xfrm flipV="1">
              <a:off x="-1332656" y="1241510"/>
              <a:ext cx="10168989" cy="222796"/>
            </a:xfrm>
            <a:prstGeom prst="mathMinus">
              <a:avLst/>
            </a:prstGeom>
            <a:gradFill flip="none" rotWithShape="1">
              <a:gsLst>
                <a:gs pos="0">
                  <a:schemeClr val="tx1">
                    <a:lumMod val="75000"/>
                    <a:lumOff val="25000"/>
                    <a:tint val="66000"/>
                    <a:satMod val="160000"/>
                  </a:schemeClr>
                </a:gs>
                <a:gs pos="50000">
                  <a:schemeClr val="tx1">
                    <a:lumMod val="75000"/>
                    <a:lumOff val="25000"/>
                    <a:tint val="44500"/>
                    <a:satMod val="160000"/>
                  </a:schemeClr>
                </a:gs>
                <a:gs pos="100000">
                  <a:schemeClr val="tx1">
                    <a:lumMod val="75000"/>
                    <a:lumOff val="25000"/>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减号 11"/>
            <p:cNvSpPr/>
            <p:nvPr/>
          </p:nvSpPr>
          <p:spPr>
            <a:xfrm>
              <a:off x="808153" y="-963490"/>
              <a:ext cx="45719" cy="4320480"/>
            </a:xfrm>
            <a:prstGeom prst="mathMinus">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96973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4280" y="1275606"/>
            <a:ext cx="7704144" cy="3291840"/>
          </a:xfrm>
        </p:spPr>
        <p:txBody>
          <a:bodyPr/>
          <a:lstStyle/>
          <a:p>
            <a:pPr marL="0" indent="0">
              <a:buNone/>
            </a:pPr>
            <a:r>
              <a:rPr lang="en-US" altLang="zh-CN" b="1" dirty="0" smtClean="0">
                <a:solidFill>
                  <a:srgbClr val="FF0000"/>
                </a:solidFill>
              </a:rPr>
              <a:t>2</a:t>
            </a:r>
            <a:r>
              <a:rPr lang="zh-CN" altLang="en-US" b="1" dirty="0" smtClean="0">
                <a:solidFill>
                  <a:srgbClr val="FF0000"/>
                </a:solidFill>
              </a:rPr>
              <a:t>、烧失量</a:t>
            </a:r>
            <a:r>
              <a:rPr lang="zh-CN" altLang="zh-CN" sz="2000" dirty="0" smtClean="0"/>
              <a:t>是</a:t>
            </a:r>
            <a:r>
              <a:rPr lang="zh-CN" altLang="zh-CN" sz="2000" dirty="0"/>
              <a:t>指水泥在</a:t>
            </a:r>
            <a:r>
              <a:rPr lang="en-US" altLang="zh-CN" sz="2000" dirty="0"/>
              <a:t> 950</a:t>
            </a:r>
            <a:r>
              <a:rPr lang="zh-CN" altLang="zh-CN" sz="2000" dirty="0"/>
              <a:t>～</a:t>
            </a:r>
            <a:r>
              <a:rPr lang="en-US" altLang="zh-CN" sz="2000" dirty="0"/>
              <a:t>1000 </a:t>
            </a:r>
            <a:r>
              <a:rPr lang="zh-CN" altLang="zh-CN" sz="2000" dirty="0"/>
              <a:t>℃ 高温下煅烧失去的质量百分数</a:t>
            </a:r>
            <a:r>
              <a:rPr lang="zh-CN" altLang="zh-CN" sz="2000" dirty="0" smtClean="0"/>
              <a:t>。</a:t>
            </a:r>
            <a:endParaRPr lang="en-US" altLang="zh-CN" sz="2000" dirty="0" smtClean="0"/>
          </a:p>
          <a:p>
            <a:pPr marL="0" indent="0">
              <a:buNone/>
            </a:pPr>
            <a:r>
              <a:rPr lang="zh-CN" altLang="en-US" sz="2000" dirty="0" smtClean="0">
                <a:solidFill>
                  <a:schemeClr val="accent2">
                    <a:lumMod val="75000"/>
                  </a:schemeClr>
                </a:solidFill>
              </a:rPr>
              <a:t>   </a:t>
            </a:r>
            <a:endParaRPr lang="zh-CN" altLang="en-US" dirty="0"/>
          </a:p>
        </p:txBody>
      </p:sp>
      <p:grpSp>
        <p:nvGrpSpPr>
          <p:cNvPr id="6" name="组合 5"/>
          <p:cNvGrpSpPr/>
          <p:nvPr/>
        </p:nvGrpSpPr>
        <p:grpSpPr>
          <a:xfrm>
            <a:off x="-900608" y="-848837"/>
            <a:ext cx="9937104" cy="3240360"/>
            <a:chOff x="-1332656" y="-963490"/>
            <a:chExt cx="10168989" cy="4320480"/>
          </a:xfrm>
        </p:grpSpPr>
        <p:sp>
          <p:nvSpPr>
            <p:cNvPr id="7" name="矩形 6"/>
            <p:cNvSpPr/>
            <p:nvPr/>
          </p:nvSpPr>
          <p:spPr>
            <a:xfrm>
              <a:off x="335469" y="764700"/>
              <a:ext cx="648072" cy="4320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84117" y="1217260"/>
              <a:ext cx="648072" cy="46934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1032256"/>
              <a:ext cx="647564" cy="43205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减号 9"/>
            <p:cNvSpPr/>
            <p:nvPr/>
          </p:nvSpPr>
          <p:spPr>
            <a:xfrm flipV="1">
              <a:off x="-1332656" y="1241510"/>
              <a:ext cx="10168989" cy="222796"/>
            </a:xfrm>
            <a:prstGeom prst="mathMinus">
              <a:avLst/>
            </a:prstGeom>
            <a:gradFill flip="none" rotWithShape="1">
              <a:gsLst>
                <a:gs pos="0">
                  <a:schemeClr val="tx1">
                    <a:lumMod val="75000"/>
                    <a:lumOff val="25000"/>
                    <a:tint val="66000"/>
                    <a:satMod val="160000"/>
                  </a:schemeClr>
                </a:gs>
                <a:gs pos="50000">
                  <a:schemeClr val="tx1">
                    <a:lumMod val="75000"/>
                    <a:lumOff val="25000"/>
                    <a:tint val="44500"/>
                    <a:satMod val="160000"/>
                  </a:schemeClr>
                </a:gs>
                <a:gs pos="100000">
                  <a:schemeClr val="tx1">
                    <a:lumMod val="75000"/>
                    <a:lumOff val="25000"/>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减号 10"/>
            <p:cNvSpPr/>
            <p:nvPr/>
          </p:nvSpPr>
          <p:spPr>
            <a:xfrm>
              <a:off x="808153" y="-963490"/>
              <a:ext cx="45719" cy="4320480"/>
            </a:xfrm>
            <a:prstGeom prst="mathMinus">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1691680" y="335860"/>
            <a:ext cx="2520280" cy="646331"/>
          </a:xfrm>
          <a:prstGeom prst="rect">
            <a:avLst/>
          </a:prstGeom>
          <a:noFill/>
        </p:spPr>
        <p:txBody>
          <a:bodyPr wrap="square" rtlCol="0">
            <a:spAutoFit/>
          </a:bodyPr>
          <a:lstStyle/>
          <a:p>
            <a:r>
              <a:rPr lang="zh-CN" altLang="en-US" sz="3600" dirty="0" smtClean="0">
                <a:latin typeface="+mj-ea"/>
                <a:ea typeface="+mj-ea"/>
              </a:rPr>
              <a:t>化学指标</a:t>
            </a:r>
            <a:endParaRPr lang="zh-CN" altLang="en-US" sz="3600" dirty="0">
              <a:latin typeface="+mj-ea"/>
              <a:ea typeface="+mj-ea"/>
            </a:endParaRPr>
          </a:p>
        </p:txBody>
      </p:sp>
      <p:graphicFrame>
        <p:nvGraphicFramePr>
          <p:cNvPr id="2" name="表格 1"/>
          <p:cNvGraphicFramePr>
            <a:graphicFrameLocks noGrp="1"/>
          </p:cNvGraphicFramePr>
          <p:nvPr>
            <p:extLst>
              <p:ext uri="{D42A27DB-BD31-4B8C-83A1-F6EECF244321}">
                <p14:modId xmlns:p14="http://schemas.microsoft.com/office/powerpoint/2010/main" val="3115197317"/>
              </p:ext>
            </p:extLst>
          </p:nvPr>
        </p:nvGraphicFramePr>
        <p:xfrm>
          <a:off x="806430" y="2571750"/>
          <a:ext cx="6984064" cy="1381760"/>
        </p:xfrm>
        <a:graphic>
          <a:graphicData uri="http://schemas.openxmlformats.org/drawingml/2006/table">
            <a:tbl>
              <a:tblPr firstRow="1" bandRow="1">
                <a:tableStyleId>{5C22544A-7EE6-4342-B048-85BDC9FD1C3A}</a:tableStyleId>
              </a:tblPr>
              <a:tblGrid>
                <a:gridCol w="1367441"/>
                <a:gridCol w="1206687"/>
                <a:gridCol w="1255756"/>
                <a:gridCol w="1177313"/>
                <a:gridCol w="1976867"/>
              </a:tblGrid>
              <a:tr h="370840">
                <a:tc rowSpan="2">
                  <a:txBody>
                    <a:bodyPr/>
                    <a:lstStyle/>
                    <a:p>
                      <a:pPr algn="ctr"/>
                      <a:endParaRPr lang="en-US" altLang="zh-CN" sz="1800" dirty="0" smtClean="0"/>
                    </a:p>
                    <a:p>
                      <a:pPr algn="ctr"/>
                      <a:r>
                        <a:rPr lang="zh-CN" altLang="en-US" sz="1800" dirty="0" smtClean="0"/>
                        <a:t>项 目</a:t>
                      </a:r>
                      <a:endParaRPr lang="zh-CN" altLang="en-US" sz="1800" dirty="0"/>
                    </a:p>
                  </a:txBody>
                  <a:tcPr/>
                </a:tc>
                <a:tc gridSpan="3">
                  <a:txBody>
                    <a:bodyPr/>
                    <a:lstStyle/>
                    <a:p>
                      <a:pPr algn="ctr"/>
                      <a:r>
                        <a:rPr lang="zh-CN" altLang="en-US" sz="1800" dirty="0" smtClean="0"/>
                        <a:t>指     标</a:t>
                      </a:r>
                      <a:endParaRPr lang="zh-CN" altLang="en-US" sz="1800" dirty="0"/>
                    </a:p>
                  </a:txBody>
                  <a:tcPr/>
                </a:tc>
                <a:tc hMerge="1">
                  <a:txBody>
                    <a:bodyPr/>
                    <a:lstStyle/>
                    <a:p>
                      <a:endParaRPr lang="zh-CN" altLang="en-US" dirty="0"/>
                    </a:p>
                  </a:txBody>
                  <a:tcPr/>
                </a:tc>
                <a:tc hMerge="1">
                  <a:txBody>
                    <a:bodyPr/>
                    <a:lstStyle/>
                    <a:p>
                      <a:endParaRPr lang="zh-CN" altLang="en-US" dirty="0"/>
                    </a:p>
                  </a:txBody>
                  <a:tcPr/>
                </a:tc>
                <a:tc rowSpan="2">
                  <a:txBody>
                    <a:bodyPr/>
                    <a:lstStyle/>
                    <a:p>
                      <a:pPr algn="ctr"/>
                      <a:r>
                        <a:rPr lang="zh-CN" altLang="en-US" sz="1800" dirty="0" smtClean="0"/>
                        <a:t>检验方法</a:t>
                      </a:r>
                      <a:endParaRPr lang="en-US" altLang="zh-CN" sz="1800" dirty="0" smtClean="0"/>
                    </a:p>
                    <a:p>
                      <a:pPr algn="ctr"/>
                      <a:r>
                        <a:rPr lang="zh-CN" altLang="en-US" sz="1800" dirty="0" smtClean="0"/>
                        <a:t>与   依  据</a:t>
                      </a:r>
                      <a:endParaRPr lang="zh-CN" altLang="en-US" sz="1800" dirty="0"/>
                    </a:p>
                  </a:txBody>
                  <a:tcPr/>
                </a:tc>
              </a:tr>
              <a:tr h="370840">
                <a:tc vMerge="1">
                  <a:txBody>
                    <a:bodyPr/>
                    <a:lstStyle/>
                    <a:p>
                      <a:pPr algn="ctr"/>
                      <a:endParaRPr lang="zh-CN" altLang="en-US" dirty="0"/>
                    </a:p>
                  </a:txBody>
                  <a:tcPr/>
                </a:tc>
                <a:tc>
                  <a:txBody>
                    <a:bodyPr/>
                    <a:lstStyle/>
                    <a:p>
                      <a:pPr algn="ctr"/>
                      <a:r>
                        <a:rPr lang="en-US" altLang="zh-CN" sz="1800" dirty="0" err="1" smtClean="0"/>
                        <a:t>P.Ⅰ</a:t>
                      </a:r>
                      <a:endParaRPr lang="zh-CN" altLang="en-US" sz="1800" dirty="0"/>
                    </a:p>
                  </a:txBody>
                  <a:tcPr/>
                </a:tc>
                <a:tc>
                  <a:txBody>
                    <a:bodyPr/>
                    <a:lstStyle/>
                    <a:p>
                      <a:pPr algn="ctr"/>
                      <a:r>
                        <a:rPr lang="en-US" altLang="zh-CN" sz="1800" dirty="0" err="1" smtClean="0"/>
                        <a:t>P.Ⅱ</a:t>
                      </a:r>
                      <a:endParaRPr lang="zh-CN" altLang="en-US" sz="1800" dirty="0"/>
                    </a:p>
                  </a:txBody>
                  <a:tcPr/>
                </a:tc>
                <a:tc>
                  <a:txBody>
                    <a:bodyPr/>
                    <a:lstStyle/>
                    <a:p>
                      <a:pPr algn="ctr"/>
                      <a:r>
                        <a:rPr lang="en-US" altLang="zh-CN" sz="1800" dirty="0" smtClean="0"/>
                        <a:t>P.O</a:t>
                      </a:r>
                      <a:endParaRPr lang="zh-CN" altLang="en-US" sz="1800" dirty="0"/>
                    </a:p>
                  </a:txBody>
                  <a:tcPr/>
                </a:tc>
                <a:tc vMerge="1">
                  <a:txBody>
                    <a:bodyPr/>
                    <a:lstStyle/>
                    <a:p>
                      <a:endParaRPr lang="zh-CN" altLang="en-US" dirty="0"/>
                    </a:p>
                  </a:txBody>
                  <a:tcPr/>
                </a:tc>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dirty="0" smtClean="0"/>
                        <a:t>烧失量（</a:t>
                      </a:r>
                      <a:r>
                        <a:rPr lang="en-US" altLang="zh-CN" sz="1800" dirty="0" smtClean="0"/>
                        <a:t>%</a:t>
                      </a:r>
                      <a:r>
                        <a:rPr lang="zh-CN" altLang="en-US" sz="1800" dirty="0" smtClean="0"/>
                        <a:t>）</a:t>
                      </a:r>
                      <a:endParaRPr lang="zh-CN" altLang="en-US" sz="1800" dirty="0"/>
                    </a:p>
                  </a:txBody>
                  <a:tcPr/>
                </a:tc>
                <a:tc>
                  <a:txBody>
                    <a:bodyPr/>
                    <a:lstStyle/>
                    <a:p>
                      <a:pPr algn="ctr"/>
                      <a:r>
                        <a:rPr lang="zh-CN" altLang="en-US" sz="1800" dirty="0" smtClean="0"/>
                        <a:t>≤</a:t>
                      </a:r>
                      <a:r>
                        <a:rPr lang="en-US" altLang="zh-CN" sz="1800" dirty="0" smtClean="0"/>
                        <a:t>3.0</a:t>
                      </a:r>
                      <a:endParaRPr lang="zh-CN" alt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dirty="0" smtClean="0"/>
                        <a:t>≤</a:t>
                      </a:r>
                      <a:r>
                        <a:rPr lang="en-US" altLang="zh-CN" sz="1800" dirty="0" smtClean="0"/>
                        <a:t>3.5</a:t>
                      </a:r>
                      <a:endParaRPr lang="zh-CN" altLang="en-US" sz="1800" dirty="0" smtClean="0"/>
                    </a:p>
                    <a:p>
                      <a:pPr algn="ctr"/>
                      <a:endParaRPr lang="zh-CN" alt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dirty="0" smtClean="0"/>
                        <a:t>≤</a:t>
                      </a:r>
                      <a:r>
                        <a:rPr lang="en-US" altLang="zh-CN" sz="1800" dirty="0" smtClean="0"/>
                        <a:t>5.0</a:t>
                      </a:r>
                      <a:endParaRPr lang="zh-CN" altLang="en-US" sz="1800" dirty="0" smtClean="0"/>
                    </a:p>
                    <a:p>
                      <a:pPr algn="ctr"/>
                      <a:endParaRPr lang="zh-CN" altLang="en-US" sz="1800" dirty="0"/>
                    </a:p>
                  </a:txBody>
                  <a:tcPr/>
                </a:tc>
                <a:tc>
                  <a:txBody>
                    <a:bodyPr/>
                    <a:lstStyle/>
                    <a:p>
                      <a:pPr algn="ctr"/>
                      <a:r>
                        <a:rPr lang="en-US" altLang="zh-CN" sz="1800" dirty="0" smtClean="0"/>
                        <a:t>GB/T176-2008</a:t>
                      </a:r>
                      <a:endParaRPr lang="zh-CN" altLang="en-US" sz="1800" dirty="0"/>
                    </a:p>
                  </a:txBody>
                  <a:tcPr/>
                </a:tc>
              </a:tr>
            </a:tbl>
          </a:graphicData>
        </a:graphic>
      </p:graphicFrame>
      <p:sp>
        <p:nvSpPr>
          <p:cNvPr id="4" name="矩形 3"/>
          <p:cNvSpPr/>
          <p:nvPr/>
        </p:nvSpPr>
        <p:spPr>
          <a:xfrm>
            <a:off x="1001190" y="1981943"/>
            <a:ext cx="6993928" cy="400110"/>
          </a:xfrm>
          <a:prstGeom prst="rect">
            <a:avLst/>
          </a:prstGeom>
        </p:spPr>
        <p:txBody>
          <a:bodyPr wrap="square">
            <a:spAutoFit/>
          </a:bodyPr>
          <a:lstStyle/>
          <a:p>
            <a:pPr lvl="0">
              <a:spcBef>
                <a:spcPct val="20000"/>
              </a:spcBef>
              <a:buClr>
                <a:srgbClr val="0BD0D9"/>
              </a:buClr>
              <a:buSzPct val="95000"/>
            </a:pPr>
            <a:r>
              <a:rPr lang="zh-CN" altLang="en-US" sz="2000" b="1" dirty="0">
                <a:solidFill>
                  <a:srgbClr val="009DD9">
                    <a:lumMod val="75000"/>
                  </a:srgbClr>
                </a:solidFill>
              </a:rPr>
              <a:t>烧失量是用来限制石膏和混合材中杂质的，以保证水泥质量</a:t>
            </a:r>
            <a:r>
              <a:rPr lang="zh-CN" altLang="en-US" sz="2000" b="1" dirty="0">
                <a:solidFill>
                  <a:prstClr val="black"/>
                </a:solidFill>
              </a:rPr>
              <a:t>。</a:t>
            </a:r>
            <a:endParaRPr lang="zh-CN" altLang="en-US" sz="2600" b="1" dirty="0">
              <a:solidFill>
                <a:prstClr val="black"/>
              </a:solidFill>
            </a:endParaRPr>
          </a:p>
        </p:txBody>
      </p:sp>
    </p:spTree>
    <p:extLst>
      <p:ext uri="{BB962C8B-B14F-4D97-AF65-F5344CB8AC3E}">
        <p14:creationId xmlns:p14="http://schemas.microsoft.com/office/powerpoint/2010/main" val="400122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2"/>
                                        </p:tgtEl>
                                        <p:attrNameLst>
                                          <p:attrName>r</p:attrName>
                                        </p:attrNameLst>
                                      </p:cBhvr>
                                    </p:animRot>
                                    <p:animRot by="-240000">
                                      <p:cBhvr>
                                        <p:cTn id="17" dur="200" fill="hold">
                                          <p:stCondLst>
                                            <p:cond delay="200"/>
                                          </p:stCondLst>
                                        </p:cTn>
                                        <p:tgtEl>
                                          <p:spTgt spid="2"/>
                                        </p:tgtEl>
                                        <p:attrNameLst>
                                          <p:attrName>r</p:attrName>
                                        </p:attrNameLst>
                                      </p:cBhvr>
                                    </p:animRot>
                                    <p:animRot by="240000">
                                      <p:cBhvr>
                                        <p:cTn id="18" dur="200" fill="hold">
                                          <p:stCondLst>
                                            <p:cond delay="400"/>
                                          </p:stCondLst>
                                        </p:cTn>
                                        <p:tgtEl>
                                          <p:spTgt spid="2"/>
                                        </p:tgtEl>
                                        <p:attrNameLst>
                                          <p:attrName>r</p:attrName>
                                        </p:attrNameLst>
                                      </p:cBhvr>
                                    </p:animRot>
                                    <p:animRot by="-240000">
                                      <p:cBhvr>
                                        <p:cTn id="19" dur="200" fill="hold">
                                          <p:stCondLst>
                                            <p:cond delay="600"/>
                                          </p:stCondLst>
                                        </p:cTn>
                                        <p:tgtEl>
                                          <p:spTgt spid="2"/>
                                        </p:tgtEl>
                                        <p:attrNameLst>
                                          <p:attrName>r</p:attrName>
                                        </p:attrNameLst>
                                      </p:cBhvr>
                                    </p:animRot>
                                    <p:animRot by="120000">
                                      <p:cBhvr>
                                        <p:cTn id="2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530</TotalTime>
  <Words>1824</Words>
  <Application>Microsoft Office PowerPoint</Application>
  <PresentationFormat>全屏显示(16:9)</PresentationFormat>
  <Paragraphs>156</Paragraphs>
  <Slides>15</Slides>
  <Notes>9</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流畅</vt:lpstr>
      <vt:lpstr>§1.1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小 结：</vt:lpstr>
      <vt:lpstr>作 业：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dc:title>
  <dc:creator>Windows 用户</dc:creator>
  <cp:lastModifiedBy>Windows 用户</cp:lastModifiedBy>
  <cp:revision>37</cp:revision>
  <dcterms:created xsi:type="dcterms:W3CDTF">2019-03-18T01:23:11Z</dcterms:created>
  <dcterms:modified xsi:type="dcterms:W3CDTF">2019-03-20T01:13:50Z</dcterms:modified>
</cp:coreProperties>
</file>