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79" r:id="rId3"/>
    <p:sldId id="322" r:id="rId4"/>
    <p:sldId id="365" r:id="rId5"/>
    <p:sldId id="366" r:id="rId6"/>
    <p:sldId id="367" r:id="rId7"/>
    <p:sldId id="368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6" r:id="rId24"/>
    <p:sldId id="329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2"/>
    <p:sldId id="349" r:id="rId43"/>
    <p:sldId id="350" r:id="rId44"/>
    <p:sldId id="351" r:id="rId45"/>
    <p:sldId id="352" r:id="rId46"/>
    <p:sldId id="362" r:id="rId47"/>
    <p:sldId id="363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6.emf"/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24953-C14D-43F2-BBA4-C0DB986ABF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CD4D1-740B-4E0D-9B4E-09FA2C64F9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1B903A-F159-430E-A367-40228269BFE8}" type="slidenum">
              <a:rPr lang="en-US" altLang="zh-CN"/>
            </a:fld>
            <a:endParaRPr lang="en-US" altLang="zh-CN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C4FF-DDEB-4CD2-9C60-DB709BDE0D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EAFB-3698-482B-AFEC-44A7115F3F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file:///E:\&#20219;&#31168;&#28949;\&#35838;&#20214;\&#25104;&#25165;&#20043;&#36335;\&#21516;&#27493;\&#20154;&#25945;A&#25968;&#23398;&#24517;&#20462;5\FS30.TIF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30.TIF" TargetMode="External"/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40.TIF" TargetMode="External"/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40.TIF" TargetMode="External"/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emf"/><Relationship Id="rId3" Type="http://schemas.openxmlformats.org/officeDocument/2006/relationships/oleObject" Target="../embeddings/oleObject19.bin"/><Relationship Id="rId2" Type="http://schemas.openxmlformats.org/officeDocument/2006/relationships/image" Target="file:///E:\&#20219;&#31168;&#28949;\&#35838;&#20214;\&#25104;&#25165;&#20043;&#36335;\&#21516;&#27493;\&#20154;&#25945;A&#25968;&#23398;&#24517;&#20462;5\FS28.TIF" TargetMode="Externa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28.TIF" TargetMode="External"/><Relationship Id="rId3" Type="http://schemas.openxmlformats.org/officeDocument/2006/relationships/image" Target="../media/image29.png"/><Relationship Id="rId2" Type="http://schemas.openxmlformats.org/officeDocument/2006/relationships/image" Target="../media/image31.emf"/><Relationship Id="rId1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29.TIF" TargetMode="External"/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E:\&#20219;&#31168;&#28949;\&#35838;&#20214;\&#25104;&#25165;&#20043;&#36335;\&#21516;&#27493;\&#20154;&#25945;A&#25968;&#23398;&#24517;&#20462;5\FS29.TIF" TargetMode="Externa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29.TIF" TargetMode="External"/><Relationship Id="rId3" Type="http://schemas.openxmlformats.org/officeDocument/2006/relationships/image" Target="../media/image33.png"/><Relationship Id="rId2" Type="http://schemas.openxmlformats.org/officeDocument/2006/relationships/image" Target="../media/image34.emf"/><Relationship Id="rId1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29.TIF" TargetMode="External"/><Relationship Id="rId3" Type="http://schemas.openxmlformats.org/officeDocument/2006/relationships/image" Target="../media/image33.png"/><Relationship Id="rId2" Type="http://schemas.openxmlformats.org/officeDocument/2006/relationships/image" Target="../media/image35.emf"/><Relationship Id="rId1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7.vml"/><Relationship Id="rId8" Type="http://schemas.openxmlformats.org/officeDocument/2006/relationships/slideLayout" Target="../slideLayouts/slideLayout2.xml"/><Relationship Id="rId7" Type="http://schemas.openxmlformats.org/officeDocument/2006/relationships/image" Target="file:///E:\&#20219;&#31168;&#28949;\&#35838;&#20214;\&#25104;&#25165;&#20043;&#36335;\&#21516;&#27493;\&#20154;&#25945;A&#25968;&#23398;&#24517;&#20462;5\WY16.TIF" TargetMode="External"/><Relationship Id="rId6" Type="http://schemas.openxmlformats.org/officeDocument/2006/relationships/image" Target="../media/image39.png"/><Relationship Id="rId5" Type="http://schemas.openxmlformats.org/officeDocument/2006/relationships/image" Target="file:///E:\&#20219;&#31168;&#28949;\&#35838;&#20214;\&#25104;&#25165;&#20043;&#36335;\&#21516;&#27493;\&#20154;&#25945;A&#25968;&#23398;&#24517;&#20462;5\YA10A.TIF" TargetMode="External"/><Relationship Id="rId4" Type="http://schemas.openxmlformats.org/officeDocument/2006/relationships/image" Target="../media/image38.png"/><Relationship Id="rId3" Type="http://schemas.openxmlformats.org/officeDocument/2006/relationships/image" Target="../media/image37.e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image" Target="file:///E:\&#20219;&#31168;&#28949;\&#35838;&#20214;\&#25104;&#25165;&#20043;&#36335;\&#21516;&#27493;\&#20154;&#25945;A&#25968;&#23398;&#24517;&#20462;5\WY17.TIF" TargetMode="External"/><Relationship Id="rId4" Type="http://schemas.openxmlformats.org/officeDocument/2006/relationships/image" Target="../media/image41.png"/><Relationship Id="rId3" Type="http://schemas.openxmlformats.org/officeDocument/2006/relationships/image" Target="../media/image40.e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5.e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7.bin"/><Relationship Id="rId4" Type="http://schemas.openxmlformats.org/officeDocument/2006/relationships/image" Target="file:///E:\&#20219;&#31168;&#28949;\&#35838;&#20214;\&#25104;&#25165;&#20043;&#36335;\&#21516;&#27493;\&#20154;&#25945;A&#25968;&#23398;&#24517;&#20462;5\WY18.TIF" TargetMode="External"/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6.emf"/><Relationship Id="rId1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file:///E:\&#20219;&#31168;&#28949;\&#35838;&#20214;\&#25104;&#25165;&#20043;&#36335;\&#21516;&#27493;\&#20154;&#25945;A&#25968;&#23398;&#24517;&#20462;5\WY19.TIF" TargetMode="External"/><Relationship Id="rId7" Type="http://schemas.openxmlformats.org/officeDocument/2006/relationships/image" Target="../media/image50.png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e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7.emf"/><Relationship Id="rId12" Type="http://schemas.openxmlformats.org/officeDocument/2006/relationships/vmlDrawing" Target="../drawings/vmlDrawing20.vml"/><Relationship Id="rId11" Type="http://schemas.openxmlformats.org/officeDocument/2006/relationships/slideLayout" Target="../slideLayouts/slideLayout2.xml"/><Relationship Id="rId10" Type="http://schemas.openxmlformats.org/officeDocument/2006/relationships/image" Target="file:///E:\&#20219;&#31168;&#28949;\&#35838;&#20214;\&#25104;&#25165;&#20043;&#36335;\&#21516;&#27493;\&#20154;&#25945;A&#25968;&#23398;&#24517;&#20462;5\WY20.TIF" TargetMode="External"/><Relationship Id="rId1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1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6.e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55.emf"/><Relationship Id="rId5" Type="http://schemas.openxmlformats.org/officeDocument/2006/relationships/oleObject" Target="../embeddings/oleObject35.bin"/><Relationship Id="rId4" Type="http://schemas.openxmlformats.org/officeDocument/2006/relationships/image" Target="file:///E:\&#20219;&#31168;&#28949;\&#35838;&#20214;\&#25104;&#25165;&#20043;&#36335;\&#21516;&#27493;\&#20154;&#25945;A&#25968;&#23398;&#24517;&#20462;5\WY21.TIF" TargetMode="External"/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0" Type="http://schemas.openxmlformats.org/officeDocument/2006/relationships/vmlDrawing" Target="../drawings/vmlDrawing22.vml"/><Relationship Id="rId1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3.vml"/><Relationship Id="rId8" Type="http://schemas.openxmlformats.org/officeDocument/2006/relationships/slideLayout" Target="../slideLayouts/slideLayout2.xml"/><Relationship Id="rId7" Type="http://schemas.openxmlformats.org/officeDocument/2006/relationships/image" Target="file:///E:\&#20219;&#31168;&#28949;\&#35838;&#20214;\&#25104;&#25165;&#20043;&#36335;\&#21516;&#27493;\&#20154;&#25945;A&#25968;&#23398;&#24517;&#20462;5\FS44.TIF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57.emf"/><Relationship Id="rId2" Type="http://schemas.openxmlformats.org/officeDocument/2006/relationships/oleObject" Target="../embeddings/oleObject37.bin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44.TIF" TargetMode="External"/><Relationship Id="rId3" Type="http://schemas.openxmlformats.org/officeDocument/2006/relationships/image" Target="../media/image59.png"/><Relationship Id="rId2" Type="http://schemas.openxmlformats.org/officeDocument/2006/relationships/image" Target="../media/image60.emf"/><Relationship Id="rId1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44.TIF" TargetMode="External"/><Relationship Id="rId3" Type="http://schemas.openxmlformats.org/officeDocument/2006/relationships/image" Target="../media/image59.png"/><Relationship Id="rId2" Type="http://schemas.openxmlformats.org/officeDocument/2006/relationships/image" Target="../media/image61.emf"/><Relationship Id="rId1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FS44.TIF" TargetMode="External"/><Relationship Id="rId3" Type="http://schemas.openxmlformats.org/officeDocument/2006/relationships/image" Target="../media/image59.png"/><Relationship Id="rId2" Type="http://schemas.openxmlformats.org/officeDocument/2006/relationships/image" Target="../media/image62.emf"/><Relationship Id="rId1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7.vml"/><Relationship Id="rId7" Type="http://schemas.openxmlformats.org/officeDocument/2006/relationships/slideLayout" Target="../slideLayouts/slideLayout2.xml"/><Relationship Id="rId6" Type="http://schemas.openxmlformats.org/officeDocument/2006/relationships/image" Target="file:///E:\&#20219;&#31168;&#28949;\&#35838;&#20214;\&#25104;&#25165;&#20043;&#36335;\&#21516;&#27493;\&#20154;&#25945;A&#25968;&#23398;&#24517;&#20462;5\YA13.TIF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e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63.emf"/><Relationship Id="rId1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emf"/><Relationship Id="rId3" Type="http://schemas.openxmlformats.org/officeDocument/2006/relationships/oleObject" Target="../embeddings/oleObject44.bin"/><Relationship Id="rId2" Type="http://schemas.openxmlformats.org/officeDocument/2006/relationships/image" Target="file:///E:\&#20219;&#31168;&#28949;\&#35838;&#20214;\&#25104;&#25165;&#20043;&#36335;\&#21516;&#27493;\&#20154;&#25945;A&#25968;&#23398;&#24517;&#20462;5\YA13.TIF" TargetMode="External"/><Relationship Id="rId1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6.bin"/><Relationship Id="rId4" Type="http://schemas.openxmlformats.org/officeDocument/2006/relationships/image" Target="file:///E:\&#20219;&#31168;&#28949;\&#35838;&#20214;\&#25104;&#25165;&#20043;&#36335;\&#21516;&#27493;\&#20154;&#25945;A&#25968;&#23398;&#24517;&#20462;5\YA14.TIF" TargetMode="External"/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image" Target="file:///E:\&#20219;&#31168;&#28949;\&#35838;&#20214;\&#25104;&#25165;&#20043;&#36335;\&#21516;&#27493;\&#20154;&#25945;A&#25968;&#23398;&#24517;&#20462;5\YA15.TIF" TargetMode="External"/><Relationship Id="rId4" Type="http://schemas.openxmlformats.org/officeDocument/2006/relationships/image" Target="../media/image71.png"/><Relationship Id="rId3" Type="http://schemas.openxmlformats.org/officeDocument/2006/relationships/image" Target="../media/image70.emf"/><Relationship Id="rId2" Type="http://schemas.openxmlformats.org/officeDocument/2006/relationships/oleObject" Target="../embeddings/oleObject47.bin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2.xml"/><Relationship Id="rId4" Type="http://schemas.openxmlformats.org/officeDocument/2006/relationships/image" Target="file:///E:\&#20219;&#31168;&#28949;\&#35838;&#20214;\&#25104;&#25165;&#20043;&#36335;\&#21516;&#27493;\&#20154;&#25945;A&#25968;&#23398;&#24517;&#20462;5\YA16.TIF" TargetMode="External"/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file:///E:\&#20219;&#31168;&#28949;\&#35838;&#20214;\&#25104;&#25165;&#20043;&#36335;\&#21516;&#27493;\&#20154;&#25945;A&#25968;&#23398;&#24517;&#20462;5\YA16.TIF" TargetMode="External"/><Relationship Id="rId7" Type="http://schemas.openxmlformats.org/officeDocument/2006/relationships/image" Target="../media/image73.png"/><Relationship Id="rId6" Type="http://schemas.openxmlformats.org/officeDocument/2006/relationships/image" Target="file:///E:\&#20219;&#31168;&#28949;\&#35838;&#20214;\&#25104;&#25165;&#20043;&#36335;\&#21516;&#27493;\&#20154;&#25945;A&#25968;&#23398;&#24517;&#20462;5\YA15.TIF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5.e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74.emf"/><Relationship Id="rId10" Type="http://schemas.openxmlformats.org/officeDocument/2006/relationships/vmlDrawing" Target="../drawings/vmlDrawing32.vml"/><Relationship Id="rId1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3.vml"/><Relationship Id="rId7" Type="http://schemas.openxmlformats.org/officeDocument/2006/relationships/slideLayout" Target="../slideLayouts/slideLayout2.xml"/><Relationship Id="rId6" Type="http://schemas.openxmlformats.org/officeDocument/2006/relationships/image" Target="file:///E:\&#20219;&#31168;&#28949;\&#35838;&#20214;\&#25104;&#25165;&#20043;&#36335;\&#21516;&#27493;\&#20154;&#25945;A&#25968;&#23398;&#24517;&#20462;5\FS65.TIF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e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76.emf"/><Relationship Id="rId1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9.emf"/><Relationship Id="rId3" Type="http://schemas.openxmlformats.org/officeDocument/2006/relationships/oleObject" Target="../embeddings/oleObject53.bin"/><Relationship Id="rId2" Type="http://schemas.openxmlformats.org/officeDocument/2006/relationships/image" Target="file:///E:\&#20219;&#31168;&#28949;\&#35838;&#20214;\&#25104;&#25165;&#20043;&#36335;\&#21516;&#27493;\&#20154;&#25945;A&#25968;&#23398;&#24517;&#20462;5\FS65.TIF" TargetMode="External"/><Relationship Id="rId1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1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emf"/><Relationship Id="rId2" Type="http://schemas.openxmlformats.org/officeDocument/2006/relationships/oleObject" Target="../embeddings/oleObject55.bin"/><Relationship Id="rId1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../../../&#20316;&#19994;&#19982;&#26816;&#27979;/&#20316;&#19994;/&#31532;&#19968;&#31456;&#12288;&#35299;&#19977;&#35282;&#24418;/1.2&#12288;&#24212;&#29992;&#20030;&#20363;/&#31532;&#20108;&#35838;&#26102;&#12288;&#27491;&#12289;&#20313;&#24358;&#23450;&#29702;&#22312;&#19977;&#35282;&#24418;&#20013;&#30340;&#24212;&#29992;.doc" TargetMode="External"/><Relationship Id="rId1" Type="http://schemas.openxmlformats.org/officeDocument/2006/relationships/image" Target="../media/image83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e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file:///E:\&#20219;&#31168;&#28949;\&#35838;&#20214;\&#25104;&#25165;&#20043;&#36335;\&#21516;&#27493;\&#20154;&#25945;A&#25968;&#23398;&#24517;&#20462;5\WY6.TIF" TargetMode="External"/><Relationship Id="rId8" Type="http://schemas.openxmlformats.org/officeDocument/2006/relationships/image" Target="../media/image12.png"/><Relationship Id="rId7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file:///E:\&#20219;&#31168;&#28949;\&#35838;&#20214;\&#25104;&#25165;&#20043;&#36335;\&#21516;&#27493;\&#20154;&#25945;A&#25968;&#23398;&#24517;&#20462;5\WY7.tif" TargetMode="External"/><Relationship Id="rId7" Type="http://schemas.openxmlformats.org/officeDocument/2006/relationships/image" Target="../media/image16.png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3.e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450" y="1270000"/>
            <a:ext cx="8459788" cy="3527425"/>
            <a:chOff x="425450" y="1270000"/>
            <a:chExt cx="8459788" cy="352742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45618" y="2716213"/>
              <a:ext cx="73453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FB5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3600" b="1" dirty="0" smtClean="0">
                  <a:latin typeface="宋体" panose="02010600030101010101" pitchFamily="2" charset="-122"/>
                </a:rPr>
                <a:t>           解三角形及其应用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25450" y="1270000"/>
              <a:ext cx="8459788" cy="3527425"/>
              <a:chOff x="425450" y="1270000"/>
              <a:chExt cx="8459788" cy="3527425"/>
            </a:xfrm>
          </p:grpSpPr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1476375" y="1274763"/>
                <a:ext cx="1836738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3600" b="1" dirty="0">
                    <a:latin typeface="宋体" panose="02010600030101010101" pitchFamily="2" charset="-122"/>
                  </a:rPr>
                  <a:t>第一章</a:t>
                </a:r>
                <a:endParaRPr lang="zh-CN" altLang="en-US" sz="3600" b="1" dirty="0">
                  <a:latin typeface="宋体" panose="02010600030101010101" pitchFamily="2" charset="-122"/>
                </a:endParaRPr>
              </a:p>
            </p:txBody>
          </p:sp>
          <p:grpSp>
            <p:nvGrpSpPr>
              <p:cNvPr id="6" name="Group 4"/>
              <p:cNvGrpSpPr/>
              <p:nvPr/>
            </p:nvGrpSpPr>
            <p:grpSpPr bwMode="auto">
              <a:xfrm>
                <a:off x="425450" y="1270000"/>
                <a:ext cx="8459788" cy="3527425"/>
                <a:chOff x="703" y="1071"/>
                <a:chExt cx="3764" cy="953"/>
              </a:xfrm>
            </p:grpSpPr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>
                  <a:off x="930" y="1162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" name="Group 6"/>
                <p:cNvGrpSpPr/>
                <p:nvPr/>
              </p:nvGrpSpPr>
              <p:grpSpPr bwMode="auto">
                <a:xfrm>
                  <a:off x="703" y="1071"/>
                  <a:ext cx="453" cy="136"/>
                  <a:chOff x="975" y="1117"/>
                  <a:chExt cx="453" cy="227"/>
                </a:xfrm>
              </p:grpSpPr>
              <p:sp>
                <p:nvSpPr>
                  <p:cNvPr id="16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8BB44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B8D19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" name="Group 10"/>
                <p:cNvGrpSpPr/>
                <p:nvPr/>
              </p:nvGrpSpPr>
              <p:grpSpPr bwMode="auto">
                <a:xfrm rot="10800000">
                  <a:off x="4014" y="1888"/>
                  <a:ext cx="453" cy="136"/>
                  <a:chOff x="975" y="1117"/>
                  <a:chExt cx="453" cy="227"/>
                </a:xfrm>
              </p:grpSpPr>
              <p:sp>
                <p:nvSpPr>
                  <p:cNvPr id="1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8BB44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1117"/>
                    <a:ext cx="181" cy="227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B8D19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4D4D4D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" name="Line 14"/>
                <p:cNvSpPr>
                  <a:spLocks noChangeShapeType="1"/>
                </p:cNvSpPr>
                <p:nvPr/>
              </p:nvSpPr>
              <p:spPr bwMode="auto">
                <a:xfrm>
                  <a:off x="2018" y="1162"/>
                  <a:ext cx="2223" cy="0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>
                  <a:off x="4241" y="1162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" name="Line 16"/>
                <p:cNvSpPr>
                  <a:spLocks noChangeShapeType="1"/>
                </p:cNvSpPr>
                <p:nvPr/>
              </p:nvSpPr>
              <p:spPr bwMode="auto">
                <a:xfrm>
                  <a:off x="930" y="1933"/>
                  <a:ext cx="3084" cy="0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  <a:head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"/>
          <p:cNvGrpSpPr/>
          <p:nvPr/>
        </p:nvGrpSpPr>
        <p:grpSpPr bwMode="auto">
          <a:xfrm>
            <a:off x="1906588" y="2708275"/>
            <a:ext cx="5329237" cy="936625"/>
            <a:chOff x="1247" y="1343"/>
            <a:chExt cx="3357" cy="590"/>
          </a:xfrm>
        </p:grpSpPr>
        <p:sp>
          <p:nvSpPr>
            <p:cNvPr id="15363" name="AutoShape 3"/>
            <p:cNvSpPr>
              <a:spLocks noChangeArrowheads="1"/>
            </p:cNvSpPr>
            <p:nvPr/>
          </p:nvSpPr>
          <p:spPr bwMode="auto">
            <a:xfrm>
              <a:off x="1247" y="1343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>
                <a:latin typeface="Arial" panose="020B0604020202020204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1338" y="1389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1973" y="1389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</a:ln>
          </p:spPr>
          <p:txBody>
            <a:bodyPr anchor="ctr"/>
            <a:lstStyle/>
            <a:p>
              <a:r>
                <a:rPr lang="zh-CN" altLang="en-US" sz="3200" b="1">
                  <a:solidFill>
                    <a:srgbClr val="000000"/>
                  </a:solidFill>
                  <a:latin typeface="Arial" panose="020B0604020202020204" pitchFamily="34" charset="0"/>
                </a:rPr>
                <a:t>课堂典例探究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命题方向1+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3650"/>
            <a:ext cx="844867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11412" y="1412875"/>
            <a:ext cx="6625083" cy="43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hangingPunct="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4038600" algn="l"/>
              </a:tabLst>
            </a:pPr>
            <a:r>
              <a:rPr lang="zh-CN" altLang="en-US" dirty="0">
                <a:solidFill>
                  <a:srgbClr val="000000"/>
                </a:solidFill>
                <a:ea typeface="方正大黑_GBK" pitchFamily="65" charset="-122"/>
              </a:rPr>
              <a:t>正、余弦定理在生产、生活中不易</a:t>
            </a:r>
            <a:r>
              <a:rPr lang="zh-CN" altLang="en-US" dirty="0" smtClean="0">
                <a:solidFill>
                  <a:srgbClr val="000000"/>
                </a:solidFill>
                <a:ea typeface="方正大黑_GBK" pitchFamily="65" charset="-122"/>
              </a:rPr>
              <a:t>到达点</a:t>
            </a:r>
            <a:r>
              <a:rPr lang="zh-CN" altLang="en-US" dirty="0">
                <a:solidFill>
                  <a:srgbClr val="000000"/>
                </a:solidFill>
                <a:ea typeface="方正大黑_GBK" pitchFamily="65" charset="-122"/>
              </a:rPr>
              <a:t>测距中的应用</a:t>
            </a:r>
            <a:endParaRPr lang="zh-CN" altLang="en-US" dirty="0">
              <a:solidFill>
                <a:srgbClr val="000000"/>
              </a:solidFill>
              <a:ea typeface="方正大黑_GBK" pitchFamily="65" charset="-122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92150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42913" y="2852738"/>
          <a:ext cx="825976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文档" r:id="rId3" imgW="8266430" imgH="1723390" progId="Word.Document.8">
                  <p:embed/>
                </p:oleObj>
              </mc:Choice>
              <mc:Fallback>
                <p:oleObj name="文档" r:id="rId3" imgW="8266430" imgH="1723390" progId="Word.Document.8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852738"/>
                        <a:ext cx="8259762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6391" name="Picture 7" descr="E:\任秀焕\课件\成才之路\同步\人教A数学必修5\FS30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632325"/>
            <a:ext cx="24479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39738" y="765175"/>
          <a:ext cx="8237537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文档" r:id="rId1" imgW="8252460" imgH="5650865" progId="Word.Document.8">
                  <p:embed/>
                </p:oleObj>
              </mc:Choice>
              <mc:Fallback>
                <p:oleObj name="文档" r:id="rId1" imgW="8252460" imgH="5650865" progId="Word.Document.8">
                  <p:embed/>
                  <p:pic>
                    <p:nvPicPr>
                      <p:cNvPr id="0" name="图片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765175"/>
                        <a:ext cx="8237537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 descr="E:\任秀焕\课件\成才之路\同步\人教A数学必修5\FS30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662555"/>
            <a:ext cx="24479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2913" y="765175"/>
          <a:ext cx="8259762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文档" r:id="rId1" imgW="8266430" imgH="2496185" progId="Word.Document.8">
                  <p:embed/>
                </p:oleObj>
              </mc:Choice>
              <mc:Fallback>
                <p:oleObj name="文档" r:id="rId1" imgW="8266430" imgH="2496185" progId="Word.Document.8">
                  <p:embed/>
                  <p:pic>
                    <p:nvPicPr>
                      <p:cNvPr id="0" name="图片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765175"/>
                        <a:ext cx="8259762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8436" name="Picture 4" descr="E:\任秀焕\课件\成才之路\同步\人教A数学必修5\FS40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29622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42278" y="845503"/>
          <a:ext cx="8259762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1" imgW="8266430" imgH="5472430" progId="Word.Document.8">
                  <p:embed/>
                </p:oleObj>
              </mc:Choice>
              <mc:Fallback>
                <p:oleObj name="文档" r:id="rId1" imgW="8266430" imgH="5472430" progId="Word.Document.8">
                  <p:embed/>
                  <p:pic>
                    <p:nvPicPr>
                      <p:cNvPr id="0" name="图片 8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8" y="845503"/>
                        <a:ext cx="8259762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 descr="E:\任秀焕\课件\成才之路\同步\人教A数学必修5\FS40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55" y="2318068"/>
            <a:ext cx="29622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命题方向2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6850"/>
            <a:ext cx="8448675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84438" y="1608138"/>
            <a:ext cx="633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hangingPunct="0"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4038600" algn="l"/>
              </a:tabLst>
            </a:pPr>
            <a:r>
              <a:rPr lang="zh-CN" altLang="en-US">
                <a:solidFill>
                  <a:srgbClr val="000000"/>
                </a:solidFill>
                <a:ea typeface="方正大黑_GBK" pitchFamily="65" charset="-122"/>
              </a:rPr>
              <a:t>正、余弦定理在航海距离测量上的应用</a:t>
            </a:r>
            <a:endParaRPr lang="zh-CN" altLang="en-US">
              <a:solidFill>
                <a:srgbClr val="000000"/>
              </a:solidFill>
              <a:ea typeface="方正大黑_GBK" pitchFamily="65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09625"/>
            <a:ext cx="2747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42913" y="2420938"/>
          <a:ext cx="82597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文档" r:id="rId3" imgW="8266430" imgH="2235835" progId="Word.Document.8">
                  <p:embed/>
                </p:oleObj>
              </mc:Choice>
              <mc:Fallback>
                <p:oleObj name="文档" r:id="rId3" imgW="8266430" imgH="2235835" progId="Word.Document.8">
                  <p:embed/>
                  <p:pic>
                    <p:nvPicPr>
                      <p:cNvPr id="0" name="图片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420938"/>
                        <a:ext cx="8259762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任秀焕\课件\成才之路\同步\人教A数学必修5\FS28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98538"/>
            <a:ext cx="3468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42913" y="4076700"/>
          <a:ext cx="82597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文档" r:id="rId3" imgW="8266430" imgH="2052955" progId="Word.Document.8">
                  <p:embed/>
                </p:oleObj>
              </mc:Choice>
              <mc:Fallback>
                <p:oleObj name="文档" r:id="rId3" imgW="8266430" imgH="2052955" progId="Word.Document.8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076700"/>
                        <a:ext cx="82597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1125" y="128905"/>
          <a:ext cx="8259445" cy="478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文档" r:id="rId1" imgW="8266430" imgH="4425950" progId="Word.Document.8">
                  <p:embed/>
                </p:oleObj>
              </mc:Choice>
              <mc:Fallback>
                <p:oleObj name="文档" r:id="rId1" imgW="8266430" imgH="4425950" progId="Word.Document.8">
                  <p:embed/>
                  <p:pic>
                    <p:nvPicPr>
                      <p:cNvPr id="0" name="图片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28905"/>
                        <a:ext cx="8259445" cy="4787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2" descr="E:\任秀焕\课件\成才之路\同步\人教A数学必修5\FS28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4518025"/>
            <a:ext cx="2557145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4630" y="206375"/>
          <a:ext cx="825944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文档" r:id="rId1" imgW="8266430" imgH="3634740" progId="Word.Document.8">
                  <p:embed/>
                </p:oleObj>
              </mc:Choice>
              <mc:Fallback>
                <p:oleObj name="文档" r:id="rId1" imgW="8266430" imgH="3634740" progId="Word.Document.8">
                  <p:embed/>
                  <p:pic>
                    <p:nvPicPr>
                      <p:cNvPr id="0" name="图片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" y="206375"/>
                        <a:ext cx="825944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 descr="E:\任秀焕\课件\成才之路\同步\人教A数学必修5\FS29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292600"/>
            <a:ext cx="3823335" cy="20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323850" y="738188"/>
            <a:ext cx="8515350" cy="5203825"/>
          </a:xfrm>
        </p:spPr>
        <p:txBody>
          <a:bodyPr>
            <a:normAutofit/>
          </a:bodyPr>
          <a:lstStyle/>
          <a:p>
            <a:pPr algn="justLow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km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的距离，并求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的值；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Low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求静止目标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到海防警戒线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的距离．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结果精确到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0.01 km)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Low"/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长度之间的关系可以通过收到信号的先后时间建立起来；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Low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，垂足为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，要求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的长，只需要求出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的长和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cos∠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APD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，即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cos∠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PAB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的值．由题意，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都是定值，因此，只需要分别在△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PAB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和△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PAC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中，求出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cos∠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PAB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cos∠</a:t>
            </a:r>
            <a:r>
              <a:rPr lang="en-US" altLang="zh-CN" sz="24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PAC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的表达式，建立方程即可</a:t>
            </a:r>
            <a:r>
              <a:rPr lang="zh-CN" altLang="en-US" dirty="0">
                <a:ea typeface="宋体" panose="02010600030101010101" pitchFamily="2" charset="-122"/>
              </a:rPr>
              <a:t>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3555" name="Picture 3" descr="E:\任秀焕\课件\成才之路\同步\人教A数学必修5\FS29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497070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450" y="1270000"/>
            <a:ext cx="8459788" cy="3527425"/>
            <a:chOff x="425450" y="1270000"/>
            <a:chExt cx="8459788" cy="3527425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971550" y="2205038"/>
              <a:ext cx="73453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FB5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zh-CN" sz="3600" b="1" dirty="0" smtClean="0"/>
                <a:t>           1.4</a:t>
              </a:r>
              <a:r>
                <a:rPr lang="en-US" altLang="en-US" sz="3600" b="1" dirty="0"/>
                <a:t>　</a:t>
              </a:r>
              <a:r>
                <a:rPr lang="en-US" altLang="en-US" sz="3600" b="1" dirty="0" err="1"/>
                <a:t>应用举例</a:t>
              </a:r>
              <a:endParaRPr lang="en-US" altLang="en-US" sz="3600" b="1" dirty="0"/>
            </a:p>
          </p:txBody>
        </p:sp>
        <p:sp>
          <p:nvSpPr>
            <p:cNvPr id="3164" name="Text Box 12"/>
            <p:cNvSpPr txBox="1">
              <a:spLocks noChangeArrowheads="1"/>
            </p:cNvSpPr>
            <p:nvPr/>
          </p:nvSpPr>
          <p:spPr bwMode="auto">
            <a:xfrm>
              <a:off x="1476375" y="1274763"/>
              <a:ext cx="183673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宋体" panose="02010600030101010101" pitchFamily="2" charset="-122"/>
                </a:rPr>
                <a:t>第一章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  <p:grpSp>
          <p:nvGrpSpPr>
            <p:cNvPr id="7172" name="Group 4"/>
            <p:cNvGrpSpPr/>
            <p:nvPr/>
          </p:nvGrpSpPr>
          <p:grpSpPr bwMode="auto">
            <a:xfrm>
              <a:off x="425450" y="1270000"/>
              <a:ext cx="8459788" cy="3527425"/>
              <a:chOff x="703" y="1071"/>
              <a:chExt cx="3764" cy="953"/>
            </a:xfrm>
          </p:grpSpPr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930" y="1162"/>
                <a:ext cx="0" cy="77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174" name="Group 6"/>
              <p:cNvGrpSpPr/>
              <p:nvPr/>
            </p:nvGrpSpPr>
            <p:grpSpPr bwMode="auto">
              <a:xfrm>
                <a:off x="703" y="1071"/>
                <a:ext cx="453" cy="136"/>
                <a:chOff x="975" y="1117"/>
                <a:chExt cx="453" cy="227"/>
              </a:xfrm>
            </p:grpSpPr>
            <p:sp>
              <p:nvSpPr>
                <p:cNvPr id="7175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6" name="AutoShape 8"/>
                <p:cNvSpPr>
                  <a:spLocks noChangeArrowheads="1"/>
                </p:cNvSpPr>
                <p:nvPr/>
              </p:nvSpPr>
              <p:spPr bwMode="auto">
                <a:xfrm>
                  <a:off x="1111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8BB44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7" name="AutoShape 9"/>
                <p:cNvSpPr>
                  <a:spLocks noChangeArrowheads="1"/>
                </p:cNvSpPr>
                <p:nvPr/>
              </p:nvSpPr>
              <p:spPr bwMode="auto">
                <a:xfrm>
                  <a:off x="1247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B8D19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78" name="Group 10"/>
              <p:cNvGrpSpPr/>
              <p:nvPr/>
            </p:nvGrpSpPr>
            <p:grpSpPr bwMode="auto">
              <a:xfrm rot="10800000">
                <a:off x="4014" y="1888"/>
                <a:ext cx="453" cy="136"/>
                <a:chOff x="975" y="1117"/>
                <a:chExt cx="453" cy="227"/>
              </a:xfrm>
            </p:grpSpPr>
            <p:sp>
              <p:nvSpPr>
                <p:cNvPr id="7179" name="AutoShape 11"/>
                <p:cNvSpPr>
                  <a:spLocks noChangeArrowheads="1"/>
                </p:cNvSpPr>
                <p:nvPr/>
              </p:nvSpPr>
              <p:spPr bwMode="auto">
                <a:xfrm>
                  <a:off x="975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80" name="AutoShape 12"/>
                <p:cNvSpPr>
                  <a:spLocks noChangeArrowheads="1"/>
                </p:cNvSpPr>
                <p:nvPr/>
              </p:nvSpPr>
              <p:spPr bwMode="auto">
                <a:xfrm>
                  <a:off x="1111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8BB44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81" name="AutoShape 13"/>
                <p:cNvSpPr>
                  <a:spLocks noChangeArrowheads="1"/>
                </p:cNvSpPr>
                <p:nvPr/>
              </p:nvSpPr>
              <p:spPr bwMode="auto">
                <a:xfrm>
                  <a:off x="1247" y="1117"/>
                  <a:ext cx="181" cy="227"/>
                </a:xfrm>
                <a:prstGeom prst="moon">
                  <a:avLst>
                    <a:gd name="adj" fmla="val 50000"/>
                  </a:avLst>
                </a:prstGeom>
                <a:solidFill>
                  <a:srgbClr val="B8D19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D4D4D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2018" y="1162"/>
                <a:ext cx="2223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4241" y="1162"/>
                <a:ext cx="0" cy="77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Line 16"/>
              <p:cNvSpPr>
                <a:spLocks noChangeShapeType="1"/>
              </p:cNvSpPr>
              <p:nvPr/>
            </p:nvSpPr>
            <p:spPr bwMode="auto">
              <a:xfrm>
                <a:off x="930" y="1933"/>
                <a:ext cx="308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971550" y="3068638"/>
              <a:ext cx="73453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FB5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en-US" sz="3600" b="1" dirty="0" smtClean="0"/>
                <a:t>           第</a:t>
              </a:r>
              <a:r>
                <a:rPr lang="en-US" altLang="en-US" sz="3600" b="1" dirty="0"/>
                <a:t>1课时　</a:t>
              </a:r>
              <a:r>
                <a:rPr lang="en-US" altLang="en-US" sz="3600" b="1" dirty="0" err="1"/>
                <a:t>距离问题</a:t>
              </a:r>
              <a:endParaRPr lang="en-US" altLang="en-US" sz="36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42913" y="1052513"/>
          <a:ext cx="8259762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文档" r:id="rId1" imgW="8266430" imgH="4681855" progId="Word.Document.8">
                  <p:embed/>
                </p:oleObj>
              </mc:Choice>
              <mc:Fallback>
                <p:oleObj name="文档" r:id="rId1" imgW="8266430" imgH="4681855" progId="Word.Document.8">
                  <p:embed/>
                  <p:pic>
                    <p:nvPicPr>
                      <p:cNvPr id="0" name="图片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052513"/>
                        <a:ext cx="8259762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 descr="E:\任秀焕\课件\成才之路\同步\人教A数学必修5\FS29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0" y="182181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42913" y="1341438"/>
          <a:ext cx="8259762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文档" r:id="rId1" imgW="8266430" imgH="4123690" progId="Word.Document.8">
                  <p:embed/>
                </p:oleObj>
              </mc:Choice>
              <mc:Fallback>
                <p:oleObj name="文档" r:id="rId1" imgW="8266430" imgH="4123690" progId="Word.Document.8">
                  <p:embed/>
                  <p:pic>
                    <p:nvPicPr>
                      <p:cNvPr id="0" name="图片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341438"/>
                        <a:ext cx="8259762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 descr="E:\任秀焕\课件\成才之路\同步\人教A数学必修5\FS29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70" y="56070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71550" y="2205038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600" b="1" dirty="0" smtClean="0"/>
              <a:t>               1.4</a:t>
            </a:r>
            <a:r>
              <a:rPr lang="en-US" altLang="en-US" sz="3600" b="1" dirty="0"/>
              <a:t>　</a:t>
            </a:r>
            <a:r>
              <a:rPr lang="en-US" altLang="en-US" sz="3600" b="1" dirty="0" err="1"/>
              <a:t>应用举例</a:t>
            </a:r>
            <a:endParaRPr lang="en-US" altLang="en-US" sz="3600" b="1" dirty="0"/>
          </a:p>
        </p:txBody>
      </p:sp>
      <p:sp>
        <p:nvSpPr>
          <p:cNvPr id="3164" name="Text Box 12"/>
          <p:cNvSpPr txBox="1">
            <a:spLocks noChangeArrowheads="1"/>
          </p:cNvSpPr>
          <p:nvPr/>
        </p:nvSpPr>
        <p:spPr bwMode="auto">
          <a:xfrm>
            <a:off x="1476375" y="1274763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第一章</a:t>
            </a:r>
            <a:endParaRPr lang="zh-CN" altLang="en-US" sz="3600" b="1">
              <a:latin typeface="宋体" panose="02010600030101010101" pitchFamily="2" charset="-122"/>
            </a:endParaRPr>
          </a:p>
        </p:txBody>
      </p:sp>
      <p:grpSp>
        <p:nvGrpSpPr>
          <p:cNvPr id="7172" name="Group 4"/>
          <p:cNvGrpSpPr/>
          <p:nvPr/>
        </p:nvGrpSpPr>
        <p:grpSpPr bwMode="auto">
          <a:xfrm>
            <a:off x="425450" y="1270000"/>
            <a:ext cx="8459788" cy="3527425"/>
            <a:chOff x="703" y="1071"/>
            <a:chExt cx="3764" cy="953"/>
          </a:xfrm>
        </p:grpSpPr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4" name="Group 6"/>
            <p:cNvGrpSpPr/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8BB4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7" name="AutoShape 9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B8D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78" name="Group 10"/>
            <p:cNvGrpSpPr/>
            <p:nvPr/>
          </p:nvGrpSpPr>
          <p:grpSpPr bwMode="auto">
            <a:xfrm rot="10800000">
              <a:off x="4014" y="1888"/>
              <a:ext cx="453" cy="136"/>
              <a:chOff x="975" y="1117"/>
              <a:chExt cx="453" cy="227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8BB4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1" name="AutoShape 1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B8D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2018" y="1162"/>
              <a:ext cx="2223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241" y="1162"/>
              <a:ext cx="0" cy="77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71550" y="3068638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3600" b="1"/>
              <a:t>第</a:t>
            </a:r>
            <a:r>
              <a:rPr lang="en-US" altLang="zh-CN" sz="3600" b="1"/>
              <a:t>2</a:t>
            </a:r>
            <a:r>
              <a:rPr lang="en-US" altLang="en-US" sz="3600" b="1"/>
              <a:t>课时　</a:t>
            </a:r>
            <a:r>
              <a:rPr lang="zh-CN" altLang="en-US" sz="3600" b="1"/>
              <a:t>高度、角度问题</a:t>
            </a:r>
            <a:endParaRPr lang="en-US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164" grpId="0"/>
      <p:bldP spid="71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1121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2913" y="1412875"/>
          <a:ext cx="8259762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文档" r:id="rId2" imgW="8266430" imgH="2510155" progId="Word.Document.8">
                  <p:embed/>
                </p:oleObj>
              </mc:Choice>
              <mc:Fallback>
                <p:oleObj name="文档" r:id="rId2" imgW="8266430" imgH="2510155" progId="Word.Document.8">
                  <p:embed/>
                  <p:pic>
                    <p:nvPicPr>
                      <p:cNvPr id="0" name="图片 17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412875"/>
                        <a:ext cx="8259762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0245" name="Picture 5" descr="E:\任秀焕\课件\成才之路\同步\人教A数学必修5\YA10A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005263"/>
            <a:ext cx="27051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0247" name="Picture 7" descr="E:\任秀焕\课件\成才之路\同步\人教A数学必修5\WY16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05225"/>
            <a:ext cx="39052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763588"/>
            <a:ext cx="2409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42913" y="1593850"/>
          <a:ext cx="82597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文档" r:id="rId2" imgW="8275320" imgH="2052955" progId="Word.Document.8">
                  <p:embed/>
                </p:oleObj>
              </mc:Choice>
              <mc:Fallback>
                <p:oleObj name="文档" r:id="rId2" imgW="8275320" imgH="2052955" progId="Word.Document.8">
                  <p:embed/>
                  <p:pic>
                    <p:nvPicPr>
                      <p:cNvPr id="0" name="图片 21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593850"/>
                        <a:ext cx="82597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4341" name="Picture 5" descr="E:\任秀焕\课件\成才之路\同步\人教A数学必修5\WY17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2371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42913" y="782638"/>
          <a:ext cx="825976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文档" r:id="rId1" imgW="8266430" imgH="1645920" progId="Word.Document.8">
                  <p:embed/>
                </p:oleObj>
              </mc:Choice>
              <mc:Fallback>
                <p:oleObj name="文档" r:id="rId1" imgW="8266430" imgH="1645920" progId="Word.Document.8">
                  <p:embed/>
                  <p:pic>
                    <p:nvPicPr>
                      <p:cNvPr id="0" name="图片 22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782638"/>
                        <a:ext cx="8259762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5364" name="Picture 4" descr="E:\任秀焕\课件\成才之路\同步\人教A数学必修5\WY18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916113"/>
            <a:ext cx="24288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95288" y="2565400"/>
          <a:ext cx="82597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文档" r:id="rId5" imgW="8266430" imgH="1028700" progId="Word.Document.8">
                  <p:embed/>
                </p:oleObj>
              </mc:Choice>
              <mc:Fallback>
                <p:oleObj name="文档" r:id="rId5" imgW="8266430" imgH="1028700" progId="Word.Document.8">
                  <p:embed/>
                  <p:pic>
                    <p:nvPicPr>
                      <p:cNvPr id="0" name="图片 22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825976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42913" y="3779838"/>
          <a:ext cx="8259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7" imgW="8266430" imgH="516890" progId="Word.Document.8">
                  <p:embed/>
                </p:oleObj>
              </mc:Choice>
              <mc:Fallback>
                <p:oleObj name="文档" r:id="rId7" imgW="8266430" imgH="516890" progId="Word.Document.8">
                  <p:embed/>
                  <p:pic>
                    <p:nvPicPr>
                      <p:cNvPr id="0" name="图片 22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779838"/>
                        <a:ext cx="8259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42913" y="4365625"/>
          <a:ext cx="82597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9" imgW="8266430" imgH="1028700" progId="Word.Document.8">
                  <p:embed/>
                </p:oleObj>
              </mc:Choice>
              <mc:Fallback>
                <p:oleObj name="文档" r:id="rId9" imgW="8266430" imgH="1028700" progId="Word.Document.8">
                  <p:embed/>
                  <p:pic>
                    <p:nvPicPr>
                      <p:cNvPr id="0" name="图片 22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365625"/>
                        <a:ext cx="825976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42913" y="836613"/>
          <a:ext cx="82597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文档" r:id="rId1" imgW="8266430" imgH="1028700" progId="Word.Document.8">
                  <p:embed/>
                </p:oleObj>
              </mc:Choice>
              <mc:Fallback>
                <p:oleObj name="文档" r:id="rId1" imgW="8266430" imgH="1028700" progId="Word.Document.8">
                  <p:embed/>
                  <p:pic>
                    <p:nvPicPr>
                      <p:cNvPr id="0" name="图片 23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836613"/>
                        <a:ext cx="825976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42913" y="1916113"/>
          <a:ext cx="82597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文档" r:id="rId3" imgW="8266430" imgH="1129030" progId="Word.Document.8">
                  <p:embed/>
                </p:oleObj>
              </mc:Choice>
              <mc:Fallback>
                <p:oleObj name="文档" r:id="rId3" imgW="8266430" imgH="1129030" progId="Word.Document.8">
                  <p:embed/>
                  <p:pic>
                    <p:nvPicPr>
                      <p:cNvPr id="0" name="图片 23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916113"/>
                        <a:ext cx="825976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42913" y="3068638"/>
          <a:ext cx="8259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文档" r:id="rId5" imgW="8266430" imgH="516890" progId="Word.Document.8">
                  <p:embed/>
                </p:oleObj>
              </mc:Choice>
              <mc:Fallback>
                <p:oleObj name="文档" r:id="rId5" imgW="8266430" imgH="516890" progId="Word.Document.8">
                  <p:embed/>
                  <p:pic>
                    <p:nvPicPr>
                      <p:cNvPr id="0" name="图片 23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068638"/>
                        <a:ext cx="8259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6390" name="Picture 6" descr="E:\任秀焕\课件\成才之路\同步\人教A数学必修5\WY19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573463"/>
            <a:ext cx="23431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6392" name="Picture 8" descr="E:\任秀焕\课件\成才之路\同步\人教A数学必修5\WY20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22479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42913" y="1628775"/>
          <a:ext cx="82597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文档" r:id="rId1" imgW="8266430" imgH="2884805" progId="Word.Document.8">
                  <p:embed/>
                </p:oleObj>
              </mc:Choice>
              <mc:Fallback>
                <p:oleObj name="文档" r:id="rId1" imgW="8266430" imgH="2884805" progId="Word.Document.8">
                  <p:embed/>
                  <p:pic>
                    <p:nvPicPr>
                      <p:cNvPr id="0" name="图片 24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628775"/>
                        <a:ext cx="8259762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2913" y="765175"/>
          <a:ext cx="82597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文档" r:id="rId1" imgW="8266430" imgH="1870075" progId="Word.Document.8">
                  <p:embed/>
                </p:oleObj>
              </mc:Choice>
              <mc:Fallback>
                <p:oleObj name="文档" r:id="rId1" imgW="8266430" imgH="1870075" progId="Word.Document.8">
                  <p:embed/>
                  <p:pic>
                    <p:nvPicPr>
                      <p:cNvPr id="0" name="图片 25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765175"/>
                        <a:ext cx="8259762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8436" name="Picture 4" descr="E:\任秀焕\课件\成才之路\同步\人教A数学必修5\WY2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6675"/>
            <a:ext cx="2581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42913" y="2708275"/>
          <a:ext cx="82597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文档" r:id="rId5" imgW="8266430" imgH="516890" progId="Word.Document.8">
                  <p:embed/>
                </p:oleObj>
              </mc:Choice>
              <mc:Fallback>
                <p:oleObj name="文档" r:id="rId5" imgW="8266430" imgH="516890" progId="Word.Document.8">
                  <p:embed/>
                  <p:pic>
                    <p:nvPicPr>
                      <p:cNvPr id="0" name="图片 25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708275"/>
                        <a:ext cx="82597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42913" y="3141663"/>
          <a:ext cx="8259762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文档" r:id="rId7" imgW="8266430" imgH="2715895" progId="Word.Document.8">
                  <p:embed/>
                </p:oleObj>
              </mc:Choice>
              <mc:Fallback>
                <p:oleObj name="文档" r:id="rId7" imgW="8266430" imgH="2715895" progId="Word.Document.8">
                  <p:embed/>
                  <p:pic>
                    <p:nvPicPr>
                      <p:cNvPr id="0" name="图片 25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141663"/>
                        <a:ext cx="8259762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"/>
          <p:cNvGrpSpPr/>
          <p:nvPr/>
        </p:nvGrpSpPr>
        <p:grpSpPr bwMode="auto">
          <a:xfrm>
            <a:off x="1906588" y="2708275"/>
            <a:ext cx="5329237" cy="936625"/>
            <a:chOff x="1247" y="1343"/>
            <a:chExt cx="3357" cy="59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1247" y="1343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>
                <a:latin typeface="Arial" panose="020B0604020202020204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1338" y="1389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73" y="1389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99FF"/>
              </a:solidFill>
              <a:round/>
            </a:ln>
          </p:spPr>
          <p:txBody>
            <a:bodyPr anchor="ctr"/>
            <a:lstStyle/>
            <a:p>
              <a:r>
                <a:rPr lang="zh-CN" altLang="en-US" sz="3200" b="1">
                  <a:solidFill>
                    <a:srgbClr val="000000"/>
                  </a:solidFill>
                  <a:latin typeface="Arial" panose="020B0604020202020204" pitchFamily="34" charset="0"/>
                </a:rPr>
                <a:t>课堂典例探究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819275" y="457200"/>
            <a:ext cx="5724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0">
                <a:ea typeface="黑体" panose="02010609060101010101" pitchFamily="2" charset="-122"/>
              </a:rPr>
              <a:t>新课导入</a:t>
            </a:r>
            <a:r>
              <a:rPr lang="en-US" altLang="zh-CN" sz="4400" b="0">
                <a:ea typeface="黑体" panose="02010609060101010101" pitchFamily="2" charset="-122"/>
              </a:rPr>
              <a:t>——</a:t>
            </a:r>
            <a:r>
              <a:rPr lang="zh-CN" altLang="en-US" sz="2200" b="0">
                <a:ea typeface="黑体" panose="02010609060101010101" pitchFamily="2" charset="-122"/>
              </a:rPr>
              <a:t>实例引领  思维激活</a:t>
            </a:r>
            <a:endParaRPr lang="zh-CN" altLang="en-US" sz="2200" b="0">
              <a:ea typeface="黑体" panose="02010609060101010101" pitchFamily="2" charset="-122"/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533400" y="1524000"/>
            <a:ext cx="82962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zh-CN" sz="2500" b="0">
                <a:latin typeface="黑体" panose="02010609060101010101" pitchFamily="2" charset="-122"/>
                <a:ea typeface="黑体" panose="02010609060101010101" pitchFamily="2" charset="-122"/>
              </a:rPr>
              <a:t>实例</a:t>
            </a:r>
            <a:r>
              <a:rPr lang="en-US" altLang="zh-CN" sz="2500" b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500" b="0">
                <a:latin typeface="宋体" panose="02010600030101010101" pitchFamily="2" charset="-122"/>
              </a:rPr>
              <a:t>从前一位父亲给两个儿子分一块地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地的形状如图所示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父亲将</a:t>
            </a:r>
            <a:r>
              <a:rPr lang="en-US" altLang="zh-CN" sz="2500" b="0">
                <a:latin typeface="宋体" panose="02010600030101010101" pitchFamily="2" charset="-122"/>
              </a:rPr>
              <a:t>CE</a:t>
            </a:r>
            <a:r>
              <a:rPr lang="zh-CN" altLang="en-US" sz="2500" b="0">
                <a:latin typeface="宋体" panose="02010600030101010101" pitchFamily="2" charset="-122"/>
              </a:rPr>
              <a:t>连接起来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左边分给弟弟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右边分给哥哥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哥哥觉得自己的三角形地块比弟弟矩形地块面积小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埋怨父亲偏心眼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兄弟二人打的不可开交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这时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他们的舅舅正好路过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兄弟二人让舅舅评理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舅舅说给他们算一下各自地块的面积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他拿来皮尺和一个测角仪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测出∠</a:t>
            </a:r>
            <a:r>
              <a:rPr lang="en-US" altLang="zh-CN" sz="2500" b="0">
                <a:latin typeface="宋体" panose="02010600030101010101" pitchFamily="2" charset="-122"/>
              </a:rPr>
              <a:t>CED</a:t>
            </a:r>
            <a:r>
              <a:rPr lang="zh-CN" altLang="en-US" sz="2500" b="0">
                <a:latin typeface="宋体" panose="02010600030101010101" pitchFamily="2" charset="-122"/>
              </a:rPr>
              <a:t>的大小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量出</a:t>
            </a:r>
            <a:r>
              <a:rPr lang="en-US" altLang="zh-CN" sz="2500" b="0">
                <a:latin typeface="宋体" panose="02010600030101010101" pitchFamily="2" charset="-122"/>
              </a:rPr>
              <a:t>CE</a:t>
            </a:r>
            <a:r>
              <a:rPr lang="zh-CN" altLang="en-US" sz="2500" b="0">
                <a:latin typeface="宋体" panose="02010600030101010101" pitchFamily="2" charset="-122"/>
              </a:rPr>
              <a:t>、</a:t>
            </a:r>
            <a:r>
              <a:rPr lang="en-US" altLang="zh-CN" sz="2500" b="0">
                <a:latin typeface="宋体" panose="02010600030101010101" pitchFamily="2" charset="-122"/>
              </a:rPr>
              <a:t>DE</a:t>
            </a:r>
            <a:r>
              <a:rPr lang="zh-CN" altLang="en-US" sz="2500" b="0">
                <a:latin typeface="宋体" panose="02010600030101010101" pitchFamily="2" charset="-122"/>
              </a:rPr>
              <a:t>的长度及</a:t>
            </a:r>
            <a:r>
              <a:rPr lang="en-US" altLang="zh-CN" sz="2500" b="0">
                <a:latin typeface="宋体" panose="02010600030101010101" pitchFamily="2" charset="-122"/>
              </a:rPr>
              <a:t>BC</a:t>
            </a:r>
            <a:r>
              <a:rPr lang="zh-CN" altLang="en-US" sz="2500" b="0">
                <a:latin typeface="宋体" panose="02010600030101010101" pitchFamily="2" charset="-122"/>
              </a:rPr>
              <a:t>的长度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经过计算发现这两块地面积一样大</a:t>
            </a:r>
            <a:r>
              <a:rPr lang="en-US" altLang="zh-CN" sz="2500" b="0">
                <a:latin typeface="宋体" panose="02010600030101010101" pitchFamily="2" charset="-122"/>
              </a:rPr>
              <a:t>,</a:t>
            </a:r>
            <a:r>
              <a:rPr lang="zh-CN" altLang="en-US" sz="2500" b="0">
                <a:latin typeface="宋体" panose="02010600030101010101" pitchFamily="2" charset="-122"/>
              </a:rPr>
              <a:t>平息了这场争吵</a:t>
            </a:r>
            <a:r>
              <a:rPr lang="en-US" altLang="zh-CN" sz="2500" b="0">
                <a:latin typeface="宋体" panose="02010600030101010101" pitchFamily="2" charset="-122"/>
              </a:rPr>
              <a:t>.</a:t>
            </a:r>
            <a:endParaRPr lang="en-US" altLang="zh-CN" sz="2500" b="0">
              <a:latin typeface="宋体" panose="02010600030101010101" pitchFamily="2" charset="-122"/>
            </a:endParaRPr>
          </a:p>
        </p:txBody>
      </p:sp>
      <p:pic>
        <p:nvPicPr>
          <p:cNvPr id="226311" name="U13STBBX5RASX19.ep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63110"/>
            <a:ext cx="2057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18110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73050" y="815975"/>
          <a:ext cx="882142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文档" r:id="rId2" imgW="8266430" imgH="1723390" progId="Word.Document.8">
                  <p:embed/>
                </p:oleObj>
              </mc:Choice>
              <mc:Fallback>
                <p:oleObj name="文档" r:id="rId2" imgW="8266430" imgH="1723390" progId="Word.Document.8">
                  <p:embed/>
                  <p:pic>
                    <p:nvPicPr>
                      <p:cNvPr id="0" name="图片 26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815975"/>
                        <a:ext cx="882142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72733" y="2686050"/>
          <a:ext cx="82597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文档" r:id="rId4" imgW="8266430" imgH="1028700" progId="Word.Document.8">
                  <p:embed/>
                </p:oleObj>
              </mc:Choice>
              <mc:Fallback>
                <p:oleObj name="文档" r:id="rId4" imgW="8266430" imgH="1028700" progId="Word.Document.8">
                  <p:embed/>
                  <p:pic>
                    <p:nvPicPr>
                      <p:cNvPr id="0" name="图片 26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3" y="2686050"/>
                        <a:ext cx="8259762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E:\任秀焕\课件\成才之路\同步\人教A数学必修5\FS44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15" y="3713480"/>
            <a:ext cx="4130675" cy="2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42913" y="3860800"/>
          <a:ext cx="82597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文档" r:id="rId1" imgW="8266430" imgH="2057400" progId="Word.Document.8">
                  <p:embed/>
                </p:oleObj>
              </mc:Choice>
              <mc:Fallback>
                <p:oleObj name="文档" r:id="rId1" imgW="8266430" imgH="2057400" progId="Word.Document.8">
                  <p:embed/>
                  <p:pic>
                    <p:nvPicPr>
                      <p:cNvPr id="0" name="图片 27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860800"/>
                        <a:ext cx="82597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E:\任秀焕\课件\成才之路\同步\人教A数学必修5\FS4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4743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42913" y="1125538"/>
          <a:ext cx="8259762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文档" r:id="rId1" imgW="8266430" imgH="4466590" progId="Word.Document.8">
                  <p:embed/>
                </p:oleObj>
              </mc:Choice>
              <mc:Fallback>
                <p:oleObj name="文档" r:id="rId1" imgW="8266430" imgH="4466590" progId="Word.Document.8">
                  <p:embed/>
                  <p:pic>
                    <p:nvPicPr>
                      <p:cNvPr id="0" name="图片 28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125538"/>
                        <a:ext cx="8259762" cy="446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E:\任秀焕\课件\成才之路\同步\人教A数学必修5\FS4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1782445"/>
            <a:ext cx="407162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35890" y="168910"/>
          <a:ext cx="6632575" cy="342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文档" r:id="rId1" imgW="8266430" imgH="3424555" progId="Word.Document.8">
                  <p:embed/>
                </p:oleObj>
              </mc:Choice>
              <mc:Fallback>
                <p:oleObj name="文档" r:id="rId1" imgW="8266430" imgH="3424555" progId="Word.Document.8">
                  <p:embed/>
                  <p:pic>
                    <p:nvPicPr>
                      <p:cNvPr id="0" name="图片 29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" y="168910"/>
                        <a:ext cx="6632575" cy="342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E:\任秀焕\课件\成才之路\同步\人教A数学必修5\FS4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10" y="3451860"/>
            <a:ext cx="4743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323850" y="738188"/>
            <a:ext cx="8515350" cy="3670300"/>
          </a:xfrm>
        </p:spPr>
        <p:txBody>
          <a:bodyPr>
            <a:normAutofit fontScale="92500" lnSpcReduction="20000"/>
          </a:bodyPr>
          <a:lstStyle/>
          <a:p>
            <a:pPr algn="justLow"/>
            <a:endParaRPr lang="en-US" altLang="zh-CN">
              <a:latin typeface="IPAPANNEW" pitchFamily="2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Low"/>
            <a:r>
              <a:rPr lang="en-US" altLang="zh-CN">
                <a:latin typeface="IPAPANNEW" pitchFamily="2" charset="0"/>
                <a:ea typeface="黑体" panose="0201060906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>
                <a:latin typeface="IPAPANNEW" pitchFamily="2" charset="0"/>
                <a:ea typeface="黑体" panose="02010609060101010101" pitchFamily="2" charset="-122"/>
                <a:cs typeface="Times New Roman" panose="02020603050405020304" pitchFamily="18" charset="0"/>
              </a:rPr>
              <a:t>方法总结</a:t>
            </a:r>
            <a:r>
              <a:rPr lang="en-US" altLang="zh-CN">
                <a:latin typeface="IPAPANNEW" pitchFamily="2" charset="0"/>
                <a:ea typeface="黑体" panose="0201060906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>
                <a:ea typeface="黑体" panose="0201060906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>
                <a:ea typeface="宋体" panose="02010600030101010101" pitchFamily="2" charset="-122"/>
                <a:cs typeface="Times New Roman" panose="02020603050405020304" pitchFamily="18" charset="0"/>
              </a:rPr>
              <a:t>测量高度的方法</a:t>
            </a: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Low"/>
            <a:r>
              <a:rPr lang="zh-CN" altLang="en-US">
                <a:ea typeface="宋体" panose="02010600030101010101" pitchFamily="2" charset="-122"/>
                <a:cs typeface="Times New Roman" panose="02020603050405020304" pitchFamily="18" charset="0"/>
              </a:rPr>
              <a:t>对于底部不可到达的建筑物的高度测量问题，我们可选择一条过建筑物底部点的基线，在基线上取另外两点，这样四点可以构成两个小三角形．其中，把不含未知高度的那个小三角形作为依托，从中解出相关量，进而应用到含未知高度的三角形中，利用正弦或余弦定理求解即可．</a:t>
            </a: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74968" y="269240"/>
          <a:ext cx="825976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文档" r:id="rId1" imgW="8266430" imgH="2157730" progId="Word.Document.8">
                  <p:embed/>
                </p:oleObj>
              </mc:Choice>
              <mc:Fallback>
                <p:oleObj name="文档" r:id="rId1" imgW="8266430" imgH="2157730" progId="Word.Document.8">
                  <p:embed/>
                  <p:pic>
                    <p:nvPicPr>
                      <p:cNvPr id="0" name="图片 30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8" y="269240"/>
                        <a:ext cx="8259762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74968" y="2323148"/>
          <a:ext cx="82597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文档" r:id="rId3" imgW="8266430" imgH="2052955" progId="Word.Document.8">
                  <p:embed/>
                </p:oleObj>
              </mc:Choice>
              <mc:Fallback>
                <p:oleObj name="文档" r:id="rId3" imgW="8266430" imgH="2052955" progId="Word.Document.8">
                  <p:embed/>
                  <p:pic>
                    <p:nvPicPr>
                      <p:cNvPr id="0" name="图片 30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8" y="2323148"/>
                        <a:ext cx="82597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3" descr="E:\任秀焕\课件\成才之路\同步\人教A数学必修5\YA13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04622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6627" name="Picture 3" descr="E:\任秀焕\课件\成才之路\同步\人教A数学必修5\YA13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08" y="74930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42913" y="3246438"/>
          <a:ext cx="8259762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文档" r:id="rId3" imgW="8266430" imgH="2780030" progId="Word.Document.8">
                  <p:embed/>
                </p:oleObj>
              </mc:Choice>
              <mc:Fallback>
                <p:oleObj name="文档" r:id="rId3" imgW="8266430" imgH="2780030" progId="Word.Document.8">
                  <p:embed/>
                  <p:pic>
                    <p:nvPicPr>
                      <p:cNvPr id="0" name="图片 31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246438"/>
                        <a:ext cx="8259762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42913" y="836613"/>
          <a:ext cx="825976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文档" r:id="rId1" imgW="8266430" imgH="1540510" progId="Word.Document.8">
                  <p:embed/>
                </p:oleObj>
              </mc:Choice>
              <mc:Fallback>
                <p:oleObj name="文档" r:id="rId1" imgW="8266430" imgH="1540510" progId="Word.Document.8">
                  <p:embed/>
                  <p:pic>
                    <p:nvPicPr>
                      <p:cNvPr id="0" name="图片 32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836613"/>
                        <a:ext cx="8259762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7652" name="Picture 4" descr="E:\任秀焕\课件\成才之路\同步\人教A数学必修5\YA1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1713"/>
            <a:ext cx="2171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42913" y="4046538"/>
          <a:ext cx="8259762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文档" r:id="rId5" imgW="8266430" imgH="2267585" progId="Word.Document.8">
                  <p:embed/>
                </p:oleObj>
              </mc:Choice>
              <mc:Fallback>
                <p:oleObj name="文档" r:id="rId5" imgW="8266430" imgH="2267585" progId="Word.Document.8">
                  <p:embed/>
                  <p:pic>
                    <p:nvPicPr>
                      <p:cNvPr id="0" name="图片 327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046538"/>
                        <a:ext cx="8259762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命题方向2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6288"/>
            <a:ext cx="8448675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484438" y="917575"/>
            <a:ext cx="633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hangingPunct="0"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4038600" algn="l"/>
              </a:tabLst>
            </a:pPr>
            <a:r>
              <a:rPr lang="zh-CN" altLang="en-US">
                <a:solidFill>
                  <a:srgbClr val="000000"/>
                </a:solidFill>
                <a:ea typeface="方正大黑_GBK" pitchFamily="65" charset="-122"/>
              </a:rPr>
              <a:t>正、余弦定理在角度测量上的应用</a:t>
            </a:r>
            <a:endParaRPr lang="zh-CN" altLang="en-US">
              <a:solidFill>
                <a:srgbClr val="000000"/>
              </a:solidFill>
              <a:ea typeface="方正大黑_GBK" pitchFamily="65" charset="-122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42913" y="1700213"/>
          <a:ext cx="8259762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文档" r:id="rId2" imgW="8266430" imgH="2747645" progId="Word.Document.8">
                  <p:embed/>
                </p:oleObj>
              </mc:Choice>
              <mc:Fallback>
                <p:oleObj name="文档" r:id="rId2" imgW="8266430" imgH="2747645" progId="Word.Document.8">
                  <p:embed/>
                  <p:pic>
                    <p:nvPicPr>
                      <p:cNvPr id="0" name="图片 33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00213"/>
                        <a:ext cx="8259762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8678" name="Picture 6" descr="E:\任秀焕\课件\成才之路\同步\人教A数学必修5\YA15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2962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39738" y="833438"/>
          <a:ext cx="8237537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文档" r:id="rId1" imgW="8275320" imgH="5276215" progId="Word.Document.8">
                  <p:embed/>
                </p:oleObj>
              </mc:Choice>
              <mc:Fallback>
                <p:oleObj name="文档" r:id="rId1" imgW="8275320" imgH="5276215" progId="Word.Document.8">
                  <p:embed/>
                  <p:pic>
                    <p:nvPicPr>
                      <p:cNvPr id="0" name="图片 34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833438"/>
                        <a:ext cx="8237537" cy="527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724" name="Picture 4" descr="E:\任秀焕\课件\成才之路\同步\人教A数学必修5\YA16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335088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838200" y="838200"/>
          <a:ext cx="772318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文档" r:id="rId1" imgW="2521585" imgH="1188085" progId="Word.Document.8">
                  <p:embed/>
                </p:oleObj>
              </mc:Choice>
              <mc:Fallback>
                <p:oleObj name="文档" r:id="rId1" imgW="2521585" imgH="1188085" progId="Word.Document.8">
                  <p:embed/>
                  <p:pic>
                    <p:nvPicPr>
                      <p:cNvPr id="0" name="图片 53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723188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1" name="U13STBBX5RASX19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3378835"/>
            <a:ext cx="2057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42278" y="2117408"/>
          <a:ext cx="8259762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文档" r:id="rId1" imgW="8266430" imgH="2953385" progId="Word.Document.8">
                  <p:embed/>
                </p:oleObj>
              </mc:Choice>
              <mc:Fallback>
                <p:oleObj name="文档" r:id="rId1" imgW="8266430" imgH="2953385" progId="Word.Document.8">
                  <p:embed/>
                  <p:pic>
                    <p:nvPicPr>
                      <p:cNvPr id="0" name="图片 35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8" y="2117408"/>
                        <a:ext cx="8259762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48456" y="5157153"/>
          <a:ext cx="8260715" cy="157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文档" r:id="rId3" imgW="8267700" imgH="1581150" progId="Word.Document.8">
                  <p:embed/>
                </p:oleObj>
              </mc:Choice>
              <mc:Fallback>
                <p:oleObj name="文档" r:id="rId3" imgW="8267700" imgH="1581150" progId="Word.Document.8">
                  <p:embed/>
                  <p:pic>
                    <p:nvPicPr>
                      <p:cNvPr id="0" name="图片 35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" y="5157153"/>
                        <a:ext cx="8260715" cy="1577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 descr="E:\任秀焕\课件\成才之路\同步\人教A数学必修5\YA15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8" y="246063"/>
            <a:ext cx="2962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E:\任秀焕\课件\成才之路\同步\人教A数学必修5\YA16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5" y="176213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36208" y="183515"/>
          <a:ext cx="8259762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文档" r:id="rId1" imgW="8266430" imgH="3181985" progId="Word.Document.8">
                  <p:embed/>
                </p:oleObj>
              </mc:Choice>
              <mc:Fallback>
                <p:oleObj name="文档" r:id="rId1" imgW="8266430" imgH="3181985" progId="Word.Document.8">
                  <p:embed/>
                  <p:pic>
                    <p:nvPicPr>
                      <p:cNvPr id="0" name="图片 36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8" y="183515"/>
                        <a:ext cx="8259762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36208" y="3303270"/>
          <a:ext cx="825976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文档" r:id="rId3" imgW="8266430" imgH="1540510" progId="Word.Document.8">
                  <p:embed/>
                </p:oleObj>
              </mc:Choice>
              <mc:Fallback>
                <p:oleObj name="文档" r:id="rId3" imgW="8266430" imgH="1540510" progId="Word.Document.8">
                  <p:embed/>
                  <p:pic>
                    <p:nvPicPr>
                      <p:cNvPr id="0" name="图片 36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8" y="3303270"/>
                        <a:ext cx="8259762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4" name="Picture 2" descr="E:\任秀焕\课件\成才之路\同步\人教A数学必修5\FS65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5" y="4281170"/>
            <a:ext cx="2393315" cy="21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任秀焕\课件\成才之路\同步\人教A数学必修5\FS65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9463"/>
            <a:ext cx="30575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42913" y="3868738"/>
          <a:ext cx="82597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文档" r:id="rId3" imgW="8266430" imgH="2372995" progId="Word.Document.8">
                  <p:embed/>
                </p:oleObj>
              </mc:Choice>
              <mc:Fallback>
                <p:oleObj name="文档" r:id="rId3" imgW="8266430" imgH="2372995" progId="Word.Document.8">
                  <p:embed/>
                  <p:pic>
                    <p:nvPicPr>
                      <p:cNvPr id="0" name="图片 37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868738"/>
                        <a:ext cx="8259762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42913" y="1125538"/>
          <a:ext cx="825976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文档" r:id="rId1" imgW="8266430" imgH="4297680" progId="Word.Document.8">
                  <p:embed/>
                </p:oleObj>
              </mc:Choice>
              <mc:Fallback>
                <p:oleObj name="文档" r:id="rId1" imgW="8266430" imgH="4297680" progId="Word.Document.8">
                  <p:embed/>
                  <p:pic>
                    <p:nvPicPr>
                      <p:cNvPr id="0" name="图片 389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125538"/>
                        <a:ext cx="8259762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973263"/>
            <a:ext cx="2371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42913" y="2903538"/>
          <a:ext cx="825976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文档" r:id="rId2" imgW="8266430" imgH="1056005" progId="Word.Document.8">
                  <p:embed/>
                </p:oleObj>
              </mc:Choice>
              <mc:Fallback>
                <p:oleObj name="文档" r:id="rId2" imgW="8266430" imgH="1056005" progId="Word.Document.8">
                  <p:embed/>
                  <p:pic>
                    <p:nvPicPr>
                      <p:cNvPr id="0" name="图片 49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903538"/>
                        <a:ext cx="825976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5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6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70620" y="2895600"/>
            <a:ext cx="52135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课后作业：练习</a:t>
            </a:r>
            <a:r>
              <a:rPr lang="en-US" altLang="zh-CN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P18</a:t>
            </a:r>
            <a:endParaRPr lang="en-US" altLang="zh-CN" sz="4000" b="0" dirty="0" smtClean="0">
              <a:solidFill>
                <a:srgbClr val="0066CC"/>
              </a:solidFill>
              <a:ea typeface="黑体" panose="02010609060101010101" pitchFamily="2" charset="-122"/>
            </a:endParaRPr>
          </a:p>
          <a:p>
            <a:r>
              <a:rPr lang="en-US" altLang="zh-CN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1</a:t>
            </a:r>
            <a:r>
              <a:rPr lang="zh-CN" altLang="en-US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，</a:t>
            </a:r>
            <a:r>
              <a:rPr lang="en-US" altLang="zh-CN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2</a:t>
            </a:r>
            <a:r>
              <a:rPr lang="zh-CN" altLang="en-US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，</a:t>
            </a:r>
            <a:r>
              <a:rPr lang="en-US" altLang="zh-CN" sz="4000" b="0" dirty="0" smtClean="0">
                <a:solidFill>
                  <a:srgbClr val="0066CC"/>
                </a:solidFill>
                <a:ea typeface="黑体" panose="02010609060101010101" pitchFamily="2" charset="-122"/>
              </a:rPr>
              <a:t>6</a:t>
            </a:r>
            <a:endParaRPr lang="zh-CN" altLang="en-US" sz="4000" b="0" dirty="0">
              <a:solidFill>
                <a:srgbClr val="0066CC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39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819275" y="457200"/>
            <a:ext cx="5724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0">
                <a:ea typeface="黑体" panose="02010609060101010101" pitchFamily="2" charset="-122"/>
              </a:rPr>
              <a:t>知识探究</a:t>
            </a:r>
            <a:r>
              <a:rPr lang="en-US" altLang="zh-CN" sz="4400" b="0">
                <a:ea typeface="黑体" panose="02010609060101010101" pitchFamily="2" charset="-122"/>
              </a:rPr>
              <a:t>——</a:t>
            </a:r>
            <a:r>
              <a:rPr lang="zh-CN" altLang="en-US" sz="2200" b="0">
                <a:ea typeface="黑体" panose="02010609060101010101" pitchFamily="2" charset="-122"/>
              </a:rPr>
              <a:t>自主梳理  思考辨析</a:t>
            </a:r>
            <a:endParaRPr lang="zh-CN" altLang="en-US" sz="2200" b="0">
              <a:ea typeface="黑体" panose="02010609060101010101" pitchFamily="2" charset="-122"/>
            </a:endParaRPr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685800" y="1447800"/>
          <a:ext cx="7694613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文档" r:id="rId1" imgW="2518410" imgH="671195" progId="Word.Document.8">
                  <p:embed/>
                </p:oleObj>
              </mc:Choice>
              <mc:Fallback>
                <p:oleObj name="文档" r:id="rId1" imgW="2518410" imgH="671195" progId="Word.Document.8">
                  <p:embed/>
                  <p:pic>
                    <p:nvPicPr>
                      <p:cNvPr id="0" name="图片 54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694613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652463" y="2971800"/>
          <a:ext cx="7653337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文档" r:id="rId3" imgW="2518410" imgH="671195" progId="Word.Document.8">
                  <p:embed/>
                </p:oleObj>
              </mc:Choice>
              <mc:Fallback>
                <p:oleObj name="文档" r:id="rId3" imgW="2518410" imgH="671195" progId="Word.Document.8">
                  <p:embed/>
                  <p:pic>
                    <p:nvPicPr>
                      <p:cNvPr id="0" name="图片 54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971800"/>
                        <a:ext cx="7653337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8" name="Object 18"/>
          <p:cNvGraphicFramePr>
            <a:graphicFrameLocks noChangeAspect="1"/>
          </p:cNvGraphicFramePr>
          <p:nvPr/>
        </p:nvGraphicFramePr>
        <p:xfrm>
          <a:off x="5181600" y="3086100"/>
          <a:ext cx="3857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5" imgW="127000" imgH="316865" progId="Equation.DSMT4">
                  <p:embed/>
                </p:oleObj>
              </mc:Choice>
              <mc:Fallback>
                <p:oleObj name="Equation" r:id="rId5" imgW="127000" imgH="316865" progId="Equation.DSMT4">
                  <p:embed/>
                  <p:pic>
                    <p:nvPicPr>
                      <p:cNvPr id="0" name="图片 54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86100"/>
                        <a:ext cx="38576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5443538" y="3314700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</a:rPr>
              <a:t>bcsin A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25302" name="Line 22"/>
          <p:cNvSpPr>
            <a:spLocks noChangeShapeType="1"/>
          </p:cNvSpPr>
          <p:nvPr/>
        </p:nvSpPr>
        <p:spPr bwMode="auto">
          <a:xfrm>
            <a:off x="51816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685800" y="4419600"/>
          <a:ext cx="7680325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文档" r:id="rId7" imgW="2517775" imgH="548640" progId="Word.Document.8">
                  <p:embed/>
                </p:oleObj>
              </mc:Choice>
              <mc:Fallback>
                <p:oleObj name="文档" r:id="rId7" imgW="2517775" imgH="548640" progId="Word.Document.8">
                  <p:embed/>
                  <p:pic>
                    <p:nvPicPr>
                      <p:cNvPr id="0" name="图片 54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7680325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0" grpId="0"/>
      <p:bldP spid="225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85800" y="14478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en-US" altLang="zh-CN" sz="2800" b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b="0">
                <a:latin typeface="宋体" panose="02010600030101010101" pitchFamily="2" charset="-122"/>
              </a:rPr>
              <a:t>已知△</a:t>
            </a:r>
            <a:r>
              <a:rPr lang="en-US" altLang="zh-CN" sz="2800" b="0">
                <a:latin typeface="宋体" panose="02010600030101010101" pitchFamily="2" charset="-122"/>
              </a:rPr>
              <a:t>ABC</a:t>
            </a:r>
            <a:r>
              <a:rPr lang="zh-CN" altLang="en-US" sz="2800" b="0">
                <a:latin typeface="宋体" panose="02010600030101010101" pitchFamily="2" charset="-122"/>
              </a:rPr>
              <a:t>的三边长</a:t>
            </a:r>
            <a:r>
              <a:rPr lang="en-US" altLang="zh-CN" sz="2800" b="0">
                <a:latin typeface="宋体" panose="02010600030101010101" pitchFamily="2" charset="-122"/>
              </a:rPr>
              <a:t>a,b,c</a:t>
            </a:r>
            <a:r>
              <a:rPr lang="zh-CN" altLang="en-US" sz="2800" b="0">
                <a:latin typeface="宋体" panose="02010600030101010101" pitchFamily="2" charset="-122"/>
              </a:rPr>
              <a:t>如何求该三角形的面积</a:t>
            </a:r>
            <a:r>
              <a:rPr lang="en-US" altLang="zh-CN" sz="2800" b="0">
                <a:latin typeface="宋体" panose="02010600030101010101" pitchFamily="2" charset="-122"/>
              </a:rPr>
              <a:t>?</a:t>
            </a:r>
            <a:endParaRPr lang="en-US" altLang="zh-CN" sz="2800" b="0">
              <a:latin typeface="宋体" panose="02010600030101010101" pitchFamily="2" charset="-122"/>
            </a:endParaRPr>
          </a:p>
        </p:txBody>
      </p:sp>
      <p:graphicFrame>
        <p:nvGraphicFramePr>
          <p:cNvPr id="236558" name="Object 14"/>
          <p:cNvGraphicFramePr>
            <a:graphicFrameLocks noChangeAspect="1"/>
          </p:cNvGraphicFramePr>
          <p:nvPr/>
        </p:nvGraphicFramePr>
        <p:xfrm>
          <a:off x="762000" y="2667000"/>
          <a:ext cx="7680325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文档" r:id="rId1" imgW="2518410" imgH="671195" progId="Word.Document.8">
                  <p:embed/>
                </p:oleObj>
              </mc:Choice>
              <mc:Fallback>
                <p:oleObj name="文档" r:id="rId1" imgW="2518410" imgH="671195" progId="Word.Document.8">
                  <p:embed/>
                  <p:pic>
                    <p:nvPicPr>
                      <p:cNvPr id="0" name="图片 55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680325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692150"/>
            <a:ext cx="2409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39738" y="1317625"/>
          <a:ext cx="823753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档" r:id="rId2" imgW="8275320" imgH="1540510" progId="Word.Document.8">
                  <p:embed/>
                </p:oleObj>
              </mc:Choice>
              <mc:Fallback>
                <p:oleObj name="文档" r:id="rId2" imgW="8275320" imgH="1540510" progId="Word.Document.8">
                  <p:embed/>
                  <p:pic>
                    <p:nvPicPr>
                      <p:cNvPr id="0" name="图片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317625"/>
                        <a:ext cx="8237537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42913" y="2951163"/>
          <a:ext cx="82597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文档" r:id="rId4" imgW="8266430" imgH="1129030" progId="Word.Document.8">
                  <p:embed/>
                </p:oleObj>
              </mc:Choice>
              <mc:Fallback>
                <p:oleObj name="文档" r:id="rId4" imgW="8266430" imgH="1129030" progId="Word.Document.8">
                  <p:embed/>
                  <p:pic>
                    <p:nvPicPr>
                      <p:cNvPr id="0" name="图片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951163"/>
                        <a:ext cx="825976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42913" y="4140200"/>
          <a:ext cx="82597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6" imgW="8266430" imgH="516890" progId="Word.Document.8">
                  <p:embed/>
                </p:oleObj>
              </mc:Choice>
              <mc:Fallback>
                <p:oleObj name="文档" r:id="rId6" imgW="8266430" imgH="516890" progId="Word.Document.8">
                  <p:embed/>
                  <p:pic>
                    <p:nvPicPr>
                      <p:cNvPr id="0" name="图片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140200"/>
                        <a:ext cx="82597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6" descr="E:\任秀焕\课件\成才之路\同步\人教A数学必修5\WY6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292600"/>
            <a:ext cx="21907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9738" y="887413"/>
          <a:ext cx="823753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文档" r:id="rId1" imgW="8275320" imgH="1540510" progId="Word.Document.8">
                  <p:embed/>
                </p:oleObj>
              </mc:Choice>
              <mc:Fallback>
                <p:oleObj name="文档" r:id="rId1" imgW="8275320" imgH="1540510" progId="Word.Document.8">
                  <p:embed/>
                  <p:pic>
                    <p:nvPicPr>
                      <p:cNvPr id="0" name="图片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887413"/>
                        <a:ext cx="8237537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42913" y="2447925"/>
          <a:ext cx="82597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文档" r:id="rId3" imgW="8266430" imgH="1129030" progId="Word.Document.8">
                  <p:embed/>
                </p:oleObj>
              </mc:Choice>
              <mc:Fallback>
                <p:oleObj name="文档" r:id="rId3" imgW="8266430" imgH="1129030" progId="Word.Document.8">
                  <p:embed/>
                  <p:pic>
                    <p:nvPicPr>
                      <p:cNvPr id="0" name="图片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447925"/>
                        <a:ext cx="8259762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42913" y="3636963"/>
          <a:ext cx="8259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5" imgW="8266430" imgH="516890" progId="Word.Document.8">
                  <p:embed/>
                </p:oleObj>
              </mc:Choice>
              <mc:Fallback>
                <p:oleObj name="文档" r:id="rId5" imgW="8266430" imgH="516890" progId="Word.Document.8">
                  <p:embed/>
                  <p:pic>
                    <p:nvPicPr>
                      <p:cNvPr id="0" name="图片 30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636963"/>
                        <a:ext cx="8259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3318" name="Picture 6" descr="E:\任秀焕\课件\成才之路\同步\人教A数学必修5\WY7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190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42913" y="1916113"/>
          <a:ext cx="82597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文档" r:id="rId1" imgW="8275320" imgH="2052955" progId="Word.Document.8">
                  <p:embed/>
                </p:oleObj>
              </mc:Choice>
              <mc:Fallback>
                <p:oleObj name="文档" r:id="rId1" imgW="8275320" imgH="2052955" progId="Word.Document.8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916113"/>
                        <a:ext cx="82597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WPS 演示</Application>
  <PresentationFormat>全屏显示(4:3)</PresentationFormat>
  <Paragraphs>47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55</vt:i4>
      </vt:variant>
      <vt:variant>
        <vt:lpstr>幻灯片标题</vt:lpstr>
      </vt:variant>
      <vt:variant>
        <vt:i4>45</vt:i4>
      </vt:variant>
    </vt:vector>
  </HeadingPairs>
  <TitlesOfParts>
    <vt:vector size="113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方正大黑_GBK</vt:lpstr>
      <vt:lpstr>楷体</vt:lpstr>
      <vt:lpstr>Times New Roman</vt:lpstr>
      <vt:lpstr>IPAPANNEW</vt:lpstr>
      <vt:lpstr>Segoe Print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左萧右笛</cp:lastModifiedBy>
  <cp:revision>6</cp:revision>
  <dcterms:created xsi:type="dcterms:W3CDTF">2019-03-25T01:58:00Z</dcterms:created>
  <dcterms:modified xsi:type="dcterms:W3CDTF">2019-03-27T07:46:04Z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