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8DE87-48ED-44F7-86BD-EBE986F163FC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CCB67-842E-41ED-A293-5473D81291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11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2C4A147-B9F1-40FD-9F12-20217D7E8EB2}" type="slidenum">
              <a:rPr kumimoji="0" lang="en-US" altLang="zh-CN" sz="1200" b="0" smtClean="0"/>
              <a:pPr/>
              <a:t>1</a:t>
            </a:fld>
            <a:endParaRPr kumimoji="0" lang="en-US" altLang="zh-CN" sz="1200" b="0" smtClean="0"/>
          </a:p>
        </p:txBody>
      </p:sp>
    </p:spTree>
    <p:extLst>
      <p:ext uri="{BB962C8B-B14F-4D97-AF65-F5344CB8AC3E}">
        <p14:creationId xmlns:p14="http://schemas.microsoft.com/office/powerpoint/2010/main" val="394165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6E914A0-073B-4C85-B546-A3FF7FE31443}" type="slidenum">
              <a:rPr kumimoji="0" lang="en-US" altLang="zh-CN" sz="1200" b="0" smtClean="0"/>
              <a:pPr/>
              <a:t>18</a:t>
            </a:fld>
            <a:endParaRPr kumimoji="0" lang="en-US" altLang="zh-CN" sz="1200" b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CN" sz="2600" b="1" smtClean="0">
                <a:solidFill>
                  <a:schemeClr val="bg2"/>
                </a:solidFill>
                <a:latin typeface="方正舒体" pitchFamily="2" charset="-122"/>
                <a:ea typeface="方正舒体" pitchFamily="2" charset="-122"/>
              </a:rPr>
              <a:t>1946</a:t>
            </a:r>
            <a:r>
              <a:rPr lang="zh-CN" altLang="en-US" sz="2600" b="1" smtClean="0">
                <a:solidFill>
                  <a:schemeClr val="bg2"/>
                </a:solidFill>
                <a:latin typeface="方正舒体" pitchFamily="2" charset="-122"/>
                <a:ea typeface="方正舒体" pitchFamily="2" charset="-122"/>
              </a:rPr>
              <a:t>年</a:t>
            </a:r>
            <a:r>
              <a:rPr lang="en-US" altLang="zh-CN" sz="2600" b="1" smtClean="0">
                <a:solidFill>
                  <a:schemeClr val="bg2"/>
                </a:solidFill>
                <a:latin typeface="方正舒体" pitchFamily="2" charset="-122"/>
                <a:ea typeface="方正舒体" pitchFamily="2" charset="-122"/>
              </a:rPr>
              <a:t>2</a:t>
            </a:r>
            <a:r>
              <a:rPr lang="zh-CN" altLang="en-US" sz="2600" b="1" smtClean="0">
                <a:solidFill>
                  <a:schemeClr val="bg2"/>
                </a:solidFill>
                <a:latin typeface="方正舒体" pitchFamily="2" charset="-122"/>
                <a:ea typeface="方正舒体" pitchFamily="2" charset="-122"/>
              </a:rPr>
              <a:t>月，第一台电子计算机</a:t>
            </a:r>
            <a:r>
              <a:rPr lang="en-US" altLang="zh-CN" sz="2600" b="1" smtClean="0">
                <a:solidFill>
                  <a:schemeClr val="bg2"/>
                </a:solidFill>
                <a:latin typeface="方正舒体" pitchFamily="2" charset="-122"/>
                <a:ea typeface="方正舒体" pitchFamily="2" charset="-122"/>
              </a:rPr>
              <a:t>ENIAC</a:t>
            </a:r>
            <a:r>
              <a:rPr lang="zh-CN" altLang="en-US" sz="2600" b="1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诞生</a:t>
            </a:r>
            <a:r>
              <a:rPr lang="zh-CN" altLang="en-US" sz="2600" b="1" smtClean="0">
                <a:solidFill>
                  <a:schemeClr val="bg2"/>
                </a:solidFill>
                <a:latin typeface="方正舒体" pitchFamily="2" charset="-122"/>
                <a:ea typeface="方正舒体" pitchFamily="2" charset="-122"/>
              </a:rPr>
              <a:t>了！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r>
              <a:rPr lang="zh-CN" altLang="en-US" sz="2600" b="1" smtClean="0">
                <a:solidFill>
                  <a:schemeClr val="bg2"/>
                </a:solidFill>
                <a:latin typeface="方正舒体" pitchFamily="2" charset="-122"/>
                <a:ea typeface="方正舒体" pitchFamily="2" charset="-122"/>
              </a:rPr>
              <a:t>它每秒种运行</a:t>
            </a:r>
            <a:r>
              <a:rPr lang="en-US" altLang="zh-CN" sz="2600" b="1" smtClean="0">
                <a:solidFill>
                  <a:schemeClr val="bg2"/>
                </a:solidFill>
                <a:latin typeface="方正舒体" pitchFamily="2" charset="-122"/>
                <a:ea typeface="方正舒体" pitchFamily="2" charset="-122"/>
              </a:rPr>
              <a:t>5000</a:t>
            </a:r>
            <a:r>
              <a:rPr lang="zh-CN" altLang="en-US" sz="2600" b="1" smtClean="0">
                <a:solidFill>
                  <a:schemeClr val="bg2"/>
                </a:solidFill>
                <a:latin typeface="方正舒体" pitchFamily="2" charset="-122"/>
                <a:ea typeface="方正舒体" pitchFamily="2" charset="-122"/>
              </a:rPr>
              <a:t>次加减运算，体重近</a:t>
            </a:r>
            <a:r>
              <a:rPr lang="en-US" altLang="zh-CN" sz="2600" b="1" smtClean="0">
                <a:solidFill>
                  <a:schemeClr val="bg2"/>
                </a:solidFill>
                <a:latin typeface="方正舒体" pitchFamily="2" charset="-122"/>
                <a:ea typeface="方正舒体" pitchFamily="2" charset="-122"/>
              </a:rPr>
              <a:t>30</a:t>
            </a:r>
            <a:r>
              <a:rPr lang="zh-CN" altLang="en-US" sz="2600" b="1" smtClean="0">
                <a:solidFill>
                  <a:schemeClr val="bg2"/>
                </a:solidFill>
                <a:latin typeface="方正舒体" pitchFamily="2" charset="-122"/>
                <a:ea typeface="方正舒体" pitchFamily="2" charset="-122"/>
              </a:rPr>
              <a:t>吨，占地有两三间教室那么大 。</a:t>
            </a:r>
          </a:p>
        </p:txBody>
      </p:sp>
    </p:spTree>
    <p:extLst>
      <p:ext uri="{BB962C8B-B14F-4D97-AF65-F5344CB8AC3E}">
        <p14:creationId xmlns:p14="http://schemas.microsoft.com/office/powerpoint/2010/main" val="184024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F2BC09B-C795-48D0-94D5-AE1B6D501FAA}" type="slidenum">
              <a:rPr kumimoji="0" lang="en-US" altLang="zh-CN" sz="1200" b="0" smtClean="0"/>
              <a:pPr/>
              <a:t>20</a:t>
            </a:fld>
            <a:endParaRPr kumimoji="0" lang="en-US" altLang="zh-CN" sz="1200" b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zh-CN" sz="1000" smtClean="0"/>
          </a:p>
        </p:txBody>
      </p:sp>
    </p:spTree>
    <p:extLst>
      <p:ext uri="{BB962C8B-B14F-4D97-AF65-F5344CB8AC3E}">
        <p14:creationId xmlns:p14="http://schemas.microsoft.com/office/powerpoint/2010/main" val="40071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0D40E2-3455-4CCE-B9DC-AAA7EEC08306}" type="slidenum">
              <a:rPr kumimoji="0" lang="en-US" altLang="zh-CN" sz="1200" b="0" smtClean="0"/>
              <a:pPr/>
              <a:t>28</a:t>
            </a:fld>
            <a:endParaRPr kumimoji="0" lang="en-US" altLang="zh-CN" sz="1200" b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93792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5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00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663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942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28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082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75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350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219200" y="1600201"/>
            <a:ext cx="10363200" cy="4530725"/>
          </a:xfrm>
        </p:spPr>
        <p:txBody>
          <a:bodyPr rtlCol="0">
            <a:normAutofit/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5EB-9AB3-4C29-A8C3-BDAA8A3AD6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632687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E9C8-22DE-4D0D-94FC-BE9BE3F03E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339722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887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1219200" y="1600201"/>
            <a:ext cx="10363200" cy="4530725"/>
          </a:xfrm>
        </p:spPr>
        <p:txBody>
          <a:bodyPr rtlCol="0">
            <a:normAutofit/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F97D-8E13-4E3D-B3B6-907C8E196E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890271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54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81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88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79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82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95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12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F5612-6B04-44C1-AFD4-69D6E93A241D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D5B7-85AB-4E7B-AD1F-AEE8A8B2F4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85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15" Type="http://schemas.openxmlformats.org/officeDocument/2006/relationships/image" Target="../media/image8.jpeg"/><Relationship Id="rId10" Type="http://schemas.openxmlformats.org/officeDocument/2006/relationships/oleObject" Target="../embeddings/oleObject4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3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1450" y="1844676"/>
            <a:ext cx="6624638" cy="1177925"/>
          </a:xfrm>
        </p:spPr>
        <p:txBody>
          <a:bodyPr/>
          <a:lstStyle/>
          <a:p>
            <a:pPr>
              <a:defRPr/>
            </a:pPr>
            <a:r>
              <a:rPr lang="zh-CN" altLang="zh-CN" sz="7200">
                <a:solidFill>
                  <a:srgbClr val="CC00CC"/>
                </a:solidFill>
                <a:ea typeface="华文行楷" pitchFamily="2" charset="-122"/>
              </a:rPr>
              <a:t>计算机</a:t>
            </a:r>
            <a:r>
              <a:rPr lang="zh-CN" altLang="en-US" sz="7200">
                <a:solidFill>
                  <a:srgbClr val="CC00CC"/>
                </a:solidFill>
                <a:ea typeface="华文行楷" pitchFamily="2" charset="-122"/>
              </a:rPr>
              <a:t>应用</a:t>
            </a:r>
            <a:r>
              <a:rPr lang="zh-CN" altLang="zh-CN" sz="7200">
                <a:solidFill>
                  <a:srgbClr val="CC00CC"/>
                </a:solidFill>
                <a:ea typeface="华文行楷" pitchFamily="2" charset="-122"/>
              </a:rPr>
              <a:t>基础</a:t>
            </a:r>
            <a:endParaRPr lang="zh-CN" altLang="en-US" sz="7200">
              <a:solidFill>
                <a:srgbClr val="CC00CC"/>
              </a:solidFill>
              <a:ea typeface="华文行楷" pitchFamily="2" charset="-122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79875" y="3644900"/>
            <a:ext cx="3887788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b="1">
                <a:solidFill>
                  <a:srgbClr val="0070C0"/>
                </a:solidFill>
                <a:latin typeface="楷体_GB2312" pitchFamily="49" charset="-122"/>
                <a:ea typeface="隶书" pitchFamily="49" charset="-122"/>
              </a:rPr>
              <a:t>主讲教师：左凤梅</a:t>
            </a:r>
          </a:p>
          <a:p>
            <a:pPr eaLnBrk="1" hangingPunct="1"/>
            <a:endParaRPr lang="en-US" altLang="zh-CN" smtClean="0">
              <a:latin typeface="方正舒体" pitchFamily="2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311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CN" altLang="zh-CN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9460" name="Picture 4" descr="00123f37b34b078d0978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4" y="0"/>
            <a:ext cx="100531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2938" y="69850"/>
            <a:ext cx="7791450" cy="1462088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          </a:t>
            </a:r>
            <a:r>
              <a:rPr lang="en-US" altLang="zh-CN" sz="4600">
                <a:latin typeface="隶书" pitchFamily="49" charset="-122"/>
                <a:ea typeface="隶书" pitchFamily="49" charset="-122"/>
              </a:rPr>
              <a:t>1.1.2  </a:t>
            </a:r>
            <a:r>
              <a:rPr lang="zh-CN" altLang="en-US" sz="4600">
                <a:latin typeface="隶书" pitchFamily="49" charset="-122"/>
                <a:ea typeface="隶书" pitchFamily="49" charset="-122"/>
              </a:rPr>
              <a:t>信息技术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2351089" y="1700213"/>
            <a:ext cx="8066087" cy="3738562"/>
          </a:xfrm>
        </p:spPr>
        <p:txBody>
          <a:bodyPr/>
          <a:lstStyle/>
          <a:p>
            <a:pPr eaLnBrk="1" hangingPunct="1"/>
            <a:r>
              <a:rPr lang="zh-CN" altLang="en-US" smtClean="0"/>
              <a:t>＊</a:t>
            </a:r>
            <a:r>
              <a:rPr lang="zh-CN" altLang="en-US" sz="3600"/>
              <a:t>什么是信息技术</a:t>
            </a:r>
            <a:endParaRPr lang="zh-CN" altLang="en-US" b="1" smtClean="0"/>
          </a:p>
          <a:p>
            <a:pPr>
              <a:lnSpc>
                <a:spcPts val="4000"/>
              </a:lnSpc>
              <a:buNone/>
            </a:pPr>
            <a:r>
              <a:rPr lang="zh-CN" altLang="en-US" sz="3200" b="1"/>
              <a:t>           </a:t>
            </a:r>
            <a:r>
              <a:rPr lang="zh-CN" altLang="en-US" sz="3200"/>
              <a:t>信息技术是指人们获取、存储、传递、处理、开发和利用信息资源的相关技术。 </a:t>
            </a:r>
            <a:endParaRPr lang="zh-CN" altLang="en-US" b="1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mtClean="0"/>
              <a:t>         </a:t>
            </a:r>
          </a:p>
        </p:txBody>
      </p:sp>
      <p:sp>
        <p:nvSpPr>
          <p:cNvPr id="2048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3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3448051" y="2825750"/>
            <a:ext cx="6335713" cy="3068638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latin typeface="Arial" panose="020B0604020202020204" pitchFamily="34" charset="0"/>
              </a:rPr>
              <a:t>由传感技术、计算机技术、通信技术、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latin typeface="Arial" panose="020B0604020202020204" pitchFamily="34" charset="0"/>
              </a:rPr>
              <a:t>网络技术等多种不同技术构成</a:t>
            </a:r>
            <a:r>
              <a:rPr lang="zh-CN" altLang="en-US" sz="280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 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5808664" y="2781300"/>
            <a:ext cx="4537075" cy="3671888"/>
          </a:xfrm>
          <a:prstGeom prst="wedgeEllipseCallout">
            <a:avLst>
              <a:gd name="adj1" fmla="val -62121"/>
              <a:gd name="adj2" fmla="val -68297"/>
            </a:avLst>
          </a:prstGeom>
          <a:gradFill>
            <a:gsLst>
              <a:gs pos="0">
                <a:schemeClr val="bg2">
                  <a:tint val="78000"/>
                  <a:shade val="100000"/>
                  <a:hueMod val="136000"/>
                  <a:satMod val="160000"/>
                  <a:lumMod val="105000"/>
                </a:schemeClr>
              </a:gs>
              <a:gs pos="100000">
                <a:srgbClr val="FF6600"/>
              </a:gs>
            </a:gsLst>
            <a:lin ang="5400000" scaled="0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lnSpc>
                <a:spcPct val="110000"/>
              </a:lnSpc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10000"/>
              </a:lnSpc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10000"/>
              </a:lnSpc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10000"/>
              </a:lnSpc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10000"/>
              </a:lnSpc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endParaRPr kumimoji="0" lang="zh-CN" altLang="zh-CN" sz="1800" b="0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6311900" y="3357563"/>
            <a:ext cx="36718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zh-CN" altLang="en-US" sz="2000">
                <a:latin typeface="Arial" panose="020B0604020202020204" pitchFamily="34" charset="0"/>
              </a:rPr>
              <a:t>信息技术是指自</a:t>
            </a:r>
            <a:r>
              <a:rPr lang="en-US" altLang="zh-CN" sz="2000">
                <a:latin typeface="Arial" panose="020B0604020202020204" pitchFamily="34" charset="0"/>
              </a:rPr>
              <a:t>20</a:t>
            </a:r>
            <a:r>
              <a:rPr lang="zh-CN" altLang="en-US" sz="2000">
                <a:latin typeface="Arial" panose="020B0604020202020204" pitchFamily="34" charset="0"/>
              </a:rPr>
              <a:t>世纪</a:t>
            </a:r>
            <a:r>
              <a:rPr lang="en-US" altLang="zh-CN" sz="2000">
                <a:latin typeface="Arial" panose="020B0604020202020204" pitchFamily="34" charset="0"/>
              </a:rPr>
              <a:t>70</a:t>
            </a:r>
            <a:r>
              <a:rPr lang="zh-CN" altLang="en-US" sz="2000">
                <a:latin typeface="Arial" panose="020B0604020202020204" pitchFamily="34" charset="0"/>
              </a:rPr>
              <a:t>年底以来，随着微电子技术、计算机技术和通信技术的发展，围绕信息的产生、收集、存储、处理、检索和传递，形成的一个全新的、用以开发和利用信息资源的高技术群。</a:t>
            </a:r>
          </a:p>
        </p:txBody>
      </p:sp>
    </p:spTree>
    <p:extLst>
      <p:ext uri="{BB962C8B-B14F-4D97-AF65-F5344CB8AC3E}">
        <p14:creationId xmlns:p14="http://schemas.microsoft.com/office/powerpoint/2010/main" val="21118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 animBg="1"/>
      <p:bldP spid="74758" grpId="1" animBg="1"/>
      <p:bldP spid="74759" grpId="0"/>
      <p:bldP spid="7475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62426" y="279400"/>
            <a:ext cx="4956175" cy="1125538"/>
          </a:xfrm>
        </p:spPr>
        <p:txBody>
          <a:bodyPr/>
          <a:lstStyle/>
          <a:p>
            <a:pPr>
              <a:defRPr/>
            </a:pPr>
            <a:r>
              <a:rPr lang="en-US" altLang="zh-CN" sz="4600" b="1">
                <a:latin typeface="隶书" pitchFamily="49" charset="-122"/>
                <a:ea typeface="隶书" pitchFamily="49" charset="-122"/>
              </a:rPr>
              <a:t>1.1.3</a:t>
            </a:r>
            <a:r>
              <a:rPr lang="en-US" altLang="zh-CN" sz="4600" b="1">
                <a:latin typeface="Arial" panose="020B0604020202020204" pitchFamily="34" charset="0"/>
                <a:ea typeface="隶书" pitchFamily="49" charset="-122"/>
              </a:rPr>
              <a:t>   </a:t>
            </a:r>
            <a:r>
              <a:rPr lang="zh-CN" altLang="en-US" sz="4600" b="1">
                <a:latin typeface="隶书" pitchFamily="49" charset="-122"/>
                <a:ea typeface="隶书" pitchFamily="49" charset="-122"/>
              </a:rPr>
              <a:t>信息社会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855914" y="1773238"/>
            <a:ext cx="6548437" cy="39624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zh-CN" altLang="en-US" sz="4400">
                <a:solidFill>
                  <a:srgbClr val="CC0099"/>
                </a:solidFill>
              </a:rPr>
              <a:t>＊</a:t>
            </a:r>
            <a:r>
              <a:rPr lang="zh-CN" altLang="en-US" sz="3600">
                <a:solidFill>
                  <a:srgbClr val="0000FF"/>
                </a:solidFill>
                <a:ea typeface="华文新魏" pitchFamily="2" charset="-122"/>
              </a:rPr>
              <a:t>什么是信息社会</a:t>
            </a:r>
            <a:endParaRPr lang="zh-CN" altLang="en-US" sz="3200">
              <a:solidFill>
                <a:srgbClr val="0000FF"/>
              </a:solidFill>
              <a:ea typeface="华文新魏" pitchFamily="2" charset="-122"/>
            </a:endParaRPr>
          </a:p>
          <a:p>
            <a:pPr algn="just">
              <a:lnSpc>
                <a:spcPts val="4000"/>
              </a:lnSpc>
              <a:buNone/>
            </a:pPr>
            <a:r>
              <a:rPr lang="zh-CN" altLang="en-US" b="1" smtClean="0"/>
              <a:t>          </a:t>
            </a:r>
            <a:r>
              <a:rPr lang="zh-CN" altLang="en-US">
                <a:ea typeface="隶书" pitchFamily="49" charset="-122"/>
              </a:rPr>
              <a:t>是指以信息活动为社会发展的基本</a:t>
            </a:r>
            <a:r>
              <a:rPr lang="zh-CN" altLang="en-US">
                <a:solidFill>
                  <a:schemeClr val="accent2"/>
                </a:solidFill>
                <a:ea typeface="隶书" pitchFamily="49" charset="-122"/>
              </a:rPr>
              <a:t>活动</a:t>
            </a:r>
            <a:r>
              <a:rPr lang="zh-CN" altLang="en-US">
                <a:ea typeface="隶书" pitchFamily="49" charset="-122"/>
              </a:rPr>
              <a:t>，以信息经济为主导</a:t>
            </a:r>
            <a:r>
              <a:rPr lang="zh-CN" altLang="en-US">
                <a:solidFill>
                  <a:schemeClr val="accent2"/>
                </a:solidFill>
                <a:ea typeface="隶书" pitchFamily="49" charset="-122"/>
              </a:rPr>
              <a:t>经济</a:t>
            </a:r>
            <a:r>
              <a:rPr lang="zh-CN" altLang="en-US">
                <a:ea typeface="隶书" pitchFamily="49" charset="-122"/>
              </a:rPr>
              <a:t>，以信息技术为</a:t>
            </a:r>
            <a:r>
              <a:rPr lang="zh-CN" altLang="en-US">
                <a:solidFill>
                  <a:schemeClr val="accent2"/>
                </a:solidFill>
                <a:ea typeface="隶书" pitchFamily="49" charset="-122"/>
              </a:rPr>
              <a:t>技术</a:t>
            </a:r>
            <a:r>
              <a:rPr lang="zh-CN" altLang="en-US">
                <a:ea typeface="隶书" pitchFamily="49" charset="-122"/>
              </a:rPr>
              <a:t>基础，以信息</a:t>
            </a:r>
            <a:r>
              <a:rPr lang="zh-CN" altLang="en-US">
                <a:solidFill>
                  <a:schemeClr val="accent2"/>
                </a:solidFill>
                <a:ea typeface="隶书" pitchFamily="49" charset="-122"/>
              </a:rPr>
              <a:t>文化</a:t>
            </a:r>
            <a:r>
              <a:rPr lang="zh-CN" altLang="en-US">
                <a:ea typeface="隶书" pitchFamily="49" charset="-122"/>
              </a:rPr>
              <a:t>改变人类教育、生活和工作方式以及价值观念的新兴社会形态。</a:t>
            </a:r>
            <a:r>
              <a:rPr lang="zh-CN" altLang="en-US" b="1"/>
              <a:t>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zh-CN" b="1" smtClean="0"/>
          </a:p>
        </p:txBody>
      </p:sp>
      <p:sp>
        <p:nvSpPr>
          <p:cNvPr id="2150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2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9151" y="404813"/>
            <a:ext cx="6786563" cy="1293812"/>
          </a:xfrm>
        </p:spPr>
        <p:txBody>
          <a:bodyPr/>
          <a:lstStyle/>
          <a:p>
            <a:pPr>
              <a:defRPr/>
            </a:pPr>
            <a:r>
              <a:rPr lang="en-US" altLang="zh-CN" sz="3800" b="1">
                <a:latin typeface="隶书" pitchFamily="49" charset="-122"/>
                <a:ea typeface="隶书" pitchFamily="49" charset="-122"/>
              </a:rPr>
              <a:t>1.1.4</a:t>
            </a:r>
            <a:r>
              <a:rPr lang="en-US" altLang="zh-CN" sz="3800" b="1">
                <a:latin typeface="Arial" panose="020B0604020202020204" pitchFamily="34" charset="0"/>
                <a:ea typeface="隶书" pitchFamily="49" charset="-122"/>
              </a:rPr>
              <a:t>   “</a:t>
            </a:r>
            <a:r>
              <a:rPr lang="zh-CN" altLang="en-US" sz="3800" b="1">
                <a:latin typeface="隶书" pitchFamily="49" charset="-122"/>
                <a:ea typeface="隶书" pitchFamily="49" charset="-122"/>
              </a:rPr>
              <a:t>计算机文化</a:t>
            </a:r>
            <a:r>
              <a:rPr lang="zh-CN" altLang="en-US" sz="3800" b="1">
                <a:latin typeface="Arial" panose="020B0604020202020204" pitchFamily="34" charset="0"/>
                <a:ea typeface="隶书" pitchFamily="49" charset="-122"/>
              </a:rPr>
              <a:t>”</a:t>
            </a:r>
            <a:r>
              <a:rPr lang="zh-CN" altLang="en-US" sz="3800" b="1">
                <a:latin typeface="隶书" pitchFamily="49" charset="-122"/>
                <a:ea typeface="隶书" pitchFamily="49" charset="-122"/>
              </a:rPr>
              <a:t>的内涵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640014" y="1557339"/>
            <a:ext cx="7056437" cy="45180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600">
                <a:solidFill>
                  <a:srgbClr val="CC0099"/>
                </a:solidFill>
              </a:rPr>
              <a:t>＊</a:t>
            </a:r>
            <a:r>
              <a:rPr lang="zh-CN" altLang="en-US" sz="4000">
                <a:solidFill>
                  <a:srgbClr val="0000FF"/>
                </a:solidFill>
                <a:ea typeface="华文新魏" pitchFamily="2" charset="-122"/>
              </a:rPr>
              <a:t>什么是文化</a:t>
            </a:r>
            <a:endParaRPr lang="zh-CN" altLang="en-US" sz="3200">
              <a:solidFill>
                <a:srgbClr val="0000FF"/>
              </a:solidFill>
              <a:ea typeface="华文新魏" pitchFamily="2" charset="-122"/>
            </a:endParaRPr>
          </a:p>
          <a:p>
            <a:pPr>
              <a:lnSpc>
                <a:spcPts val="4000"/>
              </a:lnSpc>
              <a:buNone/>
            </a:pPr>
            <a:r>
              <a:rPr lang="zh-CN" altLang="en-US" b="1"/>
              <a:t>            </a:t>
            </a:r>
            <a:r>
              <a:rPr lang="zh-CN" altLang="en-US" sz="3200">
                <a:ea typeface="隶书" pitchFamily="49" charset="-122"/>
              </a:rPr>
              <a:t>所谓文化，是人类在物质和精神两方面具有整体性的创造力的表现，是人类对客观世界整体性把握的一种能力，也是人类进步的一种标志。</a:t>
            </a:r>
            <a:r>
              <a:rPr lang="zh-CN" altLang="en-US" sz="3200" b="1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4000">
                <a:solidFill>
                  <a:srgbClr val="CC0099"/>
                </a:solidFill>
              </a:rPr>
              <a:t>＊</a:t>
            </a:r>
            <a:r>
              <a:rPr lang="zh-CN" altLang="en-US" sz="4000">
                <a:solidFill>
                  <a:srgbClr val="0000FF"/>
                </a:solidFill>
                <a:ea typeface="华文新魏" pitchFamily="2" charset="-122"/>
              </a:rPr>
              <a:t>文化的核心：</a:t>
            </a:r>
            <a:r>
              <a:rPr lang="zh-CN" altLang="en-US" sz="2400" b="1"/>
              <a:t> </a:t>
            </a:r>
            <a:r>
              <a:rPr lang="zh-CN" altLang="en-US" sz="3200">
                <a:ea typeface="隶书" pitchFamily="49" charset="-122"/>
              </a:rPr>
              <a:t>观念和价值</a:t>
            </a:r>
            <a:endParaRPr lang="zh-CN" altLang="en-US" sz="2400">
              <a:ea typeface="隶书" pitchFamily="49" charset="-122"/>
            </a:endParaRPr>
          </a:p>
          <a:p>
            <a:pPr eaLnBrk="1" hangingPunct="1"/>
            <a:endParaRPr lang="zh-CN" altLang="en-US" smtClean="0">
              <a:ea typeface="隶书" pitchFamily="49" charset="-122"/>
            </a:endParaRPr>
          </a:p>
          <a:p>
            <a:pPr eaLnBrk="1" hangingPunct="1"/>
            <a:endParaRPr lang="en-US" altLang="zh-CN" sz="2000" b="1"/>
          </a:p>
        </p:txBody>
      </p:sp>
      <p:sp>
        <p:nvSpPr>
          <p:cNvPr id="2253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2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351088" y="26035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mtClean="0"/>
              <a:t>     </a:t>
            </a:r>
            <a:r>
              <a:rPr lang="en-US" altLang="zh-CN" b="1" smtClean="0"/>
              <a:t>1.1.4</a:t>
            </a:r>
            <a:r>
              <a:rPr lang="en-US" altLang="zh-CN" b="1" smtClean="0">
                <a:latin typeface="Arial" panose="020B0604020202020204" pitchFamily="34" charset="0"/>
              </a:rPr>
              <a:t>   “</a:t>
            </a:r>
            <a:r>
              <a:rPr lang="zh-CN" altLang="en-US" b="1" smtClean="0"/>
              <a:t>计算机文化</a:t>
            </a:r>
            <a:r>
              <a:rPr lang="zh-CN" altLang="en-US" b="1" smtClean="0">
                <a:latin typeface="Arial" panose="020B0604020202020204" pitchFamily="34" charset="0"/>
              </a:rPr>
              <a:t>”</a:t>
            </a:r>
            <a:r>
              <a:rPr lang="zh-CN" altLang="en-US" b="1" smtClean="0"/>
              <a:t>的内涵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2711450" y="1557339"/>
            <a:ext cx="7488238" cy="465137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zh-CN" altLang="en-US" sz="6000">
                <a:solidFill>
                  <a:srgbClr val="CC0099"/>
                </a:solidFill>
              </a:rPr>
              <a:t>＊</a:t>
            </a:r>
            <a:r>
              <a:rPr lang="zh-CN" altLang="en-US" sz="4000">
                <a:solidFill>
                  <a:srgbClr val="0000FF"/>
                </a:solidFill>
                <a:ea typeface="华文新魏" pitchFamily="2" charset="-122"/>
              </a:rPr>
              <a:t>文化的基本属性</a:t>
            </a:r>
          </a:p>
          <a:p>
            <a:pPr marL="0" indent="0">
              <a:lnSpc>
                <a:spcPts val="5000"/>
              </a:lnSpc>
              <a:spcBef>
                <a:spcPct val="0"/>
              </a:spcBef>
              <a:buClr>
                <a:srgbClr val="00FF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3200" b="1">
                <a:latin typeface="华文新魏" pitchFamily="2" charset="-122"/>
                <a:ea typeface="华文新魏" pitchFamily="2" charset="-122"/>
              </a:rPr>
              <a:t>广泛性</a:t>
            </a:r>
            <a:endParaRPr lang="en-US" altLang="zh-CN" sz="3200" b="1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ts val="5000"/>
              </a:lnSpc>
              <a:spcBef>
                <a:spcPct val="0"/>
              </a:spcBef>
              <a:buClr>
                <a:srgbClr val="00FF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3200" b="1">
                <a:latin typeface="华文新魏" pitchFamily="2" charset="-122"/>
                <a:ea typeface="华文新魏" pitchFamily="2" charset="-122"/>
              </a:rPr>
              <a:t>传递性  传递信息和交流思想的功能</a:t>
            </a:r>
          </a:p>
          <a:p>
            <a:pPr marL="352425" indent="-352425">
              <a:lnSpc>
                <a:spcPts val="5000"/>
              </a:lnSpc>
              <a:spcBef>
                <a:spcPct val="0"/>
              </a:spcBef>
              <a:buClr>
                <a:srgbClr val="00FF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3200" b="1">
                <a:latin typeface="华文新魏" pitchFamily="2" charset="-122"/>
                <a:ea typeface="华文新魏" pitchFamily="2" charset="-122"/>
              </a:rPr>
              <a:t>教育性  能成为存储知识和获取知识的手段</a:t>
            </a:r>
          </a:p>
          <a:p>
            <a:pPr marL="0" indent="0">
              <a:lnSpc>
                <a:spcPts val="5000"/>
              </a:lnSpc>
              <a:spcBef>
                <a:spcPct val="0"/>
              </a:spcBef>
              <a:buClr>
                <a:srgbClr val="00FF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3200" b="1">
                <a:latin typeface="华文新魏" pitchFamily="2" charset="-122"/>
                <a:ea typeface="华文新魏" pitchFamily="2" charset="-122"/>
              </a:rPr>
              <a:t>深刻性      </a:t>
            </a:r>
            <a:endParaRPr lang="zh-CN" altLang="en-US" sz="4400" b="1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556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2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9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>
          <a:xfrm>
            <a:off x="2351088" y="692151"/>
            <a:ext cx="7416800" cy="525621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4000" b="1"/>
              <a:t>             </a:t>
            </a:r>
            <a:r>
              <a:rPr lang="zh-CN" altLang="en-US" sz="4000">
                <a:solidFill>
                  <a:srgbClr val="990099"/>
                </a:solidFill>
                <a:ea typeface="华文行楷" pitchFamily="2" charset="-122"/>
              </a:rPr>
              <a:t>计算机文化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sz="5400">
                <a:solidFill>
                  <a:srgbClr val="00CC00"/>
                </a:solidFill>
              </a:rPr>
              <a:t>＊</a:t>
            </a:r>
            <a:r>
              <a:rPr lang="zh-CN" altLang="en-US" b="1"/>
              <a:t> </a:t>
            </a:r>
            <a:r>
              <a:rPr lang="zh-CN" altLang="en-US">
                <a:latin typeface="隶书" pitchFamily="49" charset="-122"/>
                <a:ea typeface="隶书" pitchFamily="49" charset="-122"/>
              </a:rPr>
              <a:t>在</a:t>
            </a:r>
            <a:r>
              <a:rPr lang="en-US" altLang="zh-CN">
                <a:latin typeface="隶书" pitchFamily="49" charset="-122"/>
                <a:ea typeface="隶书" pitchFamily="49" charset="-122"/>
              </a:rPr>
              <a:t>20</a:t>
            </a:r>
            <a:r>
              <a:rPr lang="zh-CN" altLang="en-US">
                <a:latin typeface="隶书" pitchFamily="49" charset="-122"/>
                <a:ea typeface="隶书" pitchFamily="49" charset="-122"/>
              </a:rPr>
              <a:t>世纪</a:t>
            </a:r>
            <a:r>
              <a:rPr lang="en-US" altLang="zh-CN">
                <a:latin typeface="隶书" pitchFamily="49" charset="-122"/>
                <a:ea typeface="隶书" pitchFamily="49" charset="-122"/>
              </a:rPr>
              <a:t>80</a:t>
            </a:r>
            <a:r>
              <a:rPr lang="zh-CN" altLang="en-US">
                <a:latin typeface="隶书" pitchFamily="49" charset="-122"/>
                <a:ea typeface="隶书" pitchFamily="49" charset="-122"/>
              </a:rPr>
              <a:t>年代初，瑞士洛桑召开的第三届世界计算机教育大会。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CN" altLang="en-US" sz="1050">
              <a:latin typeface="隶书" pitchFamily="49" charset="-122"/>
              <a:ea typeface="隶书" pitchFamily="49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sz="5400">
                <a:solidFill>
                  <a:srgbClr val="00CC00"/>
                </a:solidFill>
              </a:rPr>
              <a:t>＊</a:t>
            </a:r>
            <a:r>
              <a:rPr lang="zh-CN" altLang="en-US" sz="4000">
                <a:solidFill>
                  <a:srgbClr val="0000FF"/>
                </a:solidFill>
                <a:ea typeface="华文新魏" pitchFamily="2" charset="-122"/>
              </a:rPr>
              <a:t>定义：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b="1"/>
              <a:t>        </a:t>
            </a:r>
            <a:r>
              <a:rPr lang="zh-CN" altLang="en-US">
                <a:ea typeface="隶书" pitchFamily="49" charset="-122"/>
              </a:rPr>
              <a:t>就是以计算机为核心，集网络文化、信息文化、多媒体文化为一体，并对社会生活和人类行为产生广泛、深远影响的新型文化。</a:t>
            </a:r>
          </a:p>
        </p:txBody>
      </p:sp>
      <p:sp>
        <p:nvSpPr>
          <p:cNvPr id="245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3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4943476" y="3068638"/>
            <a:ext cx="5400675" cy="3789362"/>
          </a:xfrm>
          <a:prstGeom prst="irregularSeal1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059488" y="4292600"/>
            <a:ext cx="3313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zh-CN" altLang="en-US" sz="2000">
                <a:latin typeface="Arial" panose="020B0604020202020204" pitchFamily="34" charset="0"/>
              </a:rPr>
              <a:t>人类发展的四个里程碑：语言的产生、文字的使用、印刷术的发明、计算机文化</a:t>
            </a:r>
          </a:p>
        </p:txBody>
      </p:sp>
    </p:spTree>
    <p:extLst>
      <p:ext uri="{BB962C8B-B14F-4D97-AF65-F5344CB8AC3E}">
        <p14:creationId xmlns:p14="http://schemas.microsoft.com/office/powerpoint/2010/main" val="19714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0" y="404813"/>
            <a:ext cx="6610350" cy="1293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b="1" smtClean="0"/>
              <a:t>        </a:t>
            </a:r>
            <a:r>
              <a:rPr lang="en-US" altLang="zh-CN" b="1">
                <a:solidFill>
                  <a:schemeClr val="accent4">
                    <a:lumMod val="75000"/>
                  </a:schemeClr>
                </a:solidFill>
                <a:latin typeface="方正舒体"/>
                <a:ea typeface="隶书"/>
              </a:rPr>
              <a:t>1.2   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latin typeface="方正舒体"/>
                <a:ea typeface="隶书"/>
              </a:rPr>
              <a:t>计算机技术概述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111500" y="2281238"/>
            <a:ext cx="6426200" cy="3046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hlinkClick r:id="rId2" action="ppaction://hlinksldjump"/>
              </a:rPr>
              <a:t>1.2.1   </a:t>
            </a:r>
            <a:r>
              <a:rPr lang="zh-CN" altLang="en-US" sz="3200" b="1">
                <a:hlinkClick r:id="rId2" action="ppaction://hlinksldjump"/>
              </a:rPr>
              <a:t>计算机的起源与发展</a:t>
            </a:r>
            <a:endParaRPr lang="zh-CN" altLang="en-US" sz="3200" b="1"/>
          </a:p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hlinkClick r:id="rId3" action="ppaction://hlinksldjump"/>
              </a:rPr>
              <a:t>1.2.2   </a:t>
            </a:r>
            <a:r>
              <a:rPr lang="zh-CN" altLang="en-US" sz="3200" b="1">
                <a:hlinkClick r:id="rId3" action="ppaction://hlinksldjump"/>
              </a:rPr>
              <a:t>计算机的特点及分类</a:t>
            </a:r>
            <a:endParaRPr lang="zh-CN" altLang="en-US" sz="3200" b="1"/>
          </a:p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hlinkClick r:id="rId4" action="ppaction://hlinksldjump"/>
              </a:rPr>
              <a:t>1.2.3   </a:t>
            </a:r>
            <a:r>
              <a:rPr lang="zh-CN" altLang="en-US" sz="3200" b="1">
                <a:hlinkClick r:id="rId4" action="ppaction://hlinksldjump"/>
              </a:rPr>
              <a:t>计算机的应用</a:t>
            </a:r>
            <a:endParaRPr lang="zh-CN" altLang="en-US" sz="3200" b="1"/>
          </a:p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hlinkClick r:id="" action="ppaction://noaction"/>
              </a:rPr>
              <a:t>1.2.4   </a:t>
            </a:r>
            <a:r>
              <a:rPr lang="zh-CN" altLang="en-US" sz="3200" b="1">
                <a:hlinkClick r:id="" action="ppaction://noaction"/>
              </a:rPr>
              <a:t>计算机的发展趋势</a:t>
            </a:r>
            <a:endParaRPr lang="zh-CN" altLang="en-US" sz="3200"/>
          </a:p>
        </p:txBody>
      </p:sp>
      <p:sp>
        <p:nvSpPr>
          <p:cNvPr id="25604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5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5701" y="333376"/>
            <a:ext cx="6378575" cy="12938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b="1">
                <a:ea typeface="隶书" pitchFamily="49" charset="-122"/>
              </a:rPr>
              <a:t>1.2.1</a:t>
            </a:r>
            <a:r>
              <a:rPr lang="en-US" altLang="zh-CN" b="1">
                <a:latin typeface="Tahoma" panose="020B0604030504040204" pitchFamily="34" charset="0"/>
                <a:ea typeface="隶书" pitchFamily="49" charset="-122"/>
              </a:rPr>
              <a:t>   </a:t>
            </a:r>
            <a:r>
              <a:rPr lang="zh-CN" altLang="en-US" b="1">
                <a:ea typeface="隶书" pitchFamily="49" charset="-122"/>
              </a:rPr>
              <a:t>计算机的起源与发展</a:t>
            </a:r>
            <a:endParaRPr lang="zh-CN" altLang="zh-CN" smtClean="0"/>
          </a:p>
        </p:txBody>
      </p:sp>
      <p:sp>
        <p:nvSpPr>
          <p:cNvPr id="288772" name="Rectangle 4"/>
          <p:cNvSpPr>
            <a:spLocks noGrp="1" noChangeArrowheads="1"/>
          </p:cNvSpPr>
          <p:nvPr>
            <p:ph idx="1"/>
          </p:nvPr>
        </p:nvSpPr>
        <p:spPr>
          <a:xfrm>
            <a:off x="2279650" y="1627189"/>
            <a:ext cx="7956550" cy="4491037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FF0066"/>
              </a:buClr>
              <a:buFont typeface="Wingdings" panose="05000000000000000000" pitchFamily="2" charset="2"/>
              <a:buChar char="l"/>
            </a:pPr>
            <a:r>
              <a:rPr lang="en-US" altLang="zh-CN" smtClean="0"/>
              <a:t>  </a:t>
            </a:r>
            <a:r>
              <a:rPr lang="en-US" altLang="zh-CN"/>
              <a:t> </a:t>
            </a:r>
            <a:r>
              <a:rPr lang="zh-CN" altLang="en-US" b="1"/>
              <a:t>计算机之父：</a:t>
            </a:r>
            <a:r>
              <a:rPr lang="en-US" altLang="zh-CN" b="1"/>
              <a:t>19</a:t>
            </a:r>
            <a:r>
              <a:rPr lang="zh-CN" altLang="en-US" b="1"/>
              <a:t>世纪英国科学家  </a:t>
            </a:r>
            <a:r>
              <a:rPr lang="zh-CN" altLang="en-US" b="1">
                <a:solidFill>
                  <a:srgbClr val="FF0701"/>
                </a:solidFill>
              </a:rPr>
              <a:t>查尔斯</a:t>
            </a:r>
            <a:r>
              <a:rPr lang="en-US" altLang="zh-CN" b="1">
                <a:solidFill>
                  <a:srgbClr val="FF0701"/>
                </a:solidFill>
              </a:rPr>
              <a:t>·</a:t>
            </a:r>
            <a:r>
              <a:rPr lang="zh-CN" altLang="en-US" b="1">
                <a:solidFill>
                  <a:srgbClr val="FF0701"/>
                </a:solidFill>
              </a:rPr>
              <a:t>巴贝奇</a:t>
            </a:r>
            <a:r>
              <a:rPr lang="zh-CN" altLang="en-US" b="1"/>
              <a:t>最先提出数字计算机的基本思想。        </a:t>
            </a:r>
            <a:endParaRPr lang="zh-CN" altLang="en-US" b="1" smtClean="0"/>
          </a:p>
          <a:p>
            <a:pPr eaLnBrk="1" hangingPunct="1">
              <a:lnSpc>
                <a:spcPct val="120000"/>
              </a:lnSpc>
              <a:buSzPct val="60000"/>
              <a:buFont typeface="Wingdings" panose="05000000000000000000" pitchFamily="2" charset="2"/>
              <a:buNone/>
            </a:pPr>
            <a:endParaRPr lang="zh-CN" altLang="en-US" b="1" smtClean="0"/>
          </a:p>
          <a:p>
            <a:pPr>
              <a:lnSpc>
                <a:spcPts val="4000"/>
              </a:lnSpc>
              <a:buClr>
                <a:srgbClr val="FF0066"/>
              </a:buClr>
              <a:buFont typeface="Wingdings" panose="05000000000000000000" pitchFamily="2" charset="2"/>
              <a:buChar char="l"/>
            </a:pPr>
            <a:r>
              <a:rPr lang="zh-CN" altLang="en-US" b="1" smtClean="0"/>
              <a:t>   </a:t>
            </a:r>
            <a:r>
              <a:rPr lang="zh-CN" altLang="en-US" b="1"/>
              <a:t>第一台真正意义上的数字电子计算机</a:t>
            </a:r>
            <a:r>
              <a:rPr lang="en-US" altLang="zh-CN" sz="3600" b="1">
                <a:solidFill>
                  <a:srgbClr val="FF0701"/>
                </a:solidFill>
              </a:rPr>
              <a:t>ENIAC</a:t>
            </a:r>
            <a:r>
              <a:rPr lang="zh-CN" altLang="en-US" b="1"/>
              <a:t>于</a:t>
            </a:r>
            <a:r>
              <a:rPr lang="en-US" altLang="zh-CN" sz="3600" b="1">
                <a:solidFill>
                  <a:srgbClr val="FF0701"/>
                </a:solidFill>
              </a:rPr>
              <a:t>1946</a:t>
            </a:r>
            <a:r>
              <a:rPr lang="zh-CN" altLang="en-US" sz="3600" b="1">
                <a:solidFill>
                  <a:srgbClr val="FF0701"/>
                </a:solidFill>
              </a:rPr>
              <a:t>年</a:t>
            </a:r>
            <a:r>
              <a:rPr lang="en-US" altLang="zh-CN" b="1"/>
              <a:t>2</a:t>
            </a:r>
            <a:r>
              <a:rPr lang="zh-CN" altLang="en-US" b="1"/>
              <a:t>月在</a:t>
            </a:r>
            <a:r>
              <a:rPr lang="zh-CN" altLang="en-US" sz="3600" b="1">
                <a:solidFill>
                  <a:srgbClr val="FF0701"/>
                </a:solidFill>
              </a:rPr>
              <a:t>美国的宾夕法尼亚大学</a:t>
            </a:r>
            <a:r>
              <a:rPr lang="zh-CN" altLang="en-US" b="1"/>
              <a:t>正式投入运行，用十进制计算． 由莫克莱和埃克特为首的研制小组研制。</a:t>
            </a:r>
          </a:p>
        </p:txBody>
      </p:sp>
    </p:spTree>
    <p:extLst>
      <p:ext uri="{BB962C8B-B14F-4D97-AF65-F5344CB8AC3E}">
        <p14:creationId xmlns:p14="http://schemas.microsoft.com/office/powerpoint/2010/main" val="25360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4" y="692151"/>
            <a:ext cx="68230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38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第一台电子计算机（</a:t>
            </a:r>
            <a:r>
              <a:rPr lang="en-US" altLang="zh-CN" sz="38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ENIAC</a:t>
            </a:r>
            <a:r>
              <a:rPr lang="zh-CN" altLang="en-US" sz="38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）</a:t>
            </a:r>
          </a:p>
        </p:txBody>
      </p:sp>
      <p:pic>
        <p:nvPicPr>
          <p:cNvPr id="87043" name="Picture 3" descr="2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752600"/>
            <a:ext cx="39846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7019926" y="2133600"/>
            <a:ext cx="364807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Arial" panose="020B0604020202020204" pitchFamily="34" charset="0"/>
                <a:ea typeface="幼圆" pitchFamily="49" charset="-122"/>
              </a:rPr>
              <a:t>5000</a:t>
            </a:r>
            <a:r>
              <a:rPr lang="zh-CN" altLang="en-US" sz="2400">
                <a:latin typeface="Arial" panose="020B0604020202020204" pitchFamily="34" charset="0"/>
                <a:ea typeface="幼圆" pitchFamily="49" charset="-122"/>
              </a:rPr>
              <a:t>次加法</a:t>
            </a:r>
            <a:r>
              <a:rPr lang="en-US" altLang="zh-CN" sz="2400">
                <a:latin typeface="Arial" panose="020B0604020202020204" pitchFamily="34" charset="0"/>
                <a:ea typeface="幼圆" pitchFamily="49" charset="-122"/>
              </a:rPr>
              <a:t>/</a:t>
            </a:r>
            <a:r>
              <a:rPr lang="zh-CN" altLang="en-US" sz="2400">
                <a:latin typeface="Arial" panose="020B0604020202020204" pitchFamily="34" charset="0"/>
                <a:ea typeface="幼圆" pitchFamily="49" charset="-122"/>
              </a:rPr>
              <a:t>秒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>
                <a:latin typeface="Arial" panose="020B0604020202020204" pitchFamily="34" charset="0"/>
                <a:ea typeface="幼圆" pitchFamily="49" charset="-122"/>
              </a:rPr>
              <a:t>体重</a:t>
            </a:r>
            <a:r>
              <a:rPr lang="en-US" altLang="zh-CN" sz="2400">
                <a:latin typeface="Arial" panose="020B0604020202020204" pitchFamily="34" charset="0"/>
                <a:ea typeface="幼圆" pitchFamily="49" charset="-122"/>
              </a:rPr>
              <a:t>28</a:t>
            </a:r>
            <a:r>
              <a:rPr lang="zh-CN" altLang="en-US" sz="2400">
                <a:latin typeface="Arial" panose="020B0604020202020204" pitchFamily="34" charset="0"/>
                <a:ea typeface="幼圆" pitchFamily="49" charset="-122"/>
              </a:rPr>
              <a:t>吨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>
                <a:latin typeface="Arial" panose="020B0604020202020204" pitchFamily="34" charset="0"/>
                <a:ea typeface="幼圆" pitchFamily="49" charset="-122"/>
              </a:rPr>
              <a:t>占地</a:t>
            </a:r>
            <a:r>
              <a:rPr lang="en-US" altLang="zh-CN" sz="2400">
                <a:latin typeface="Arial" panose="020B0604020202020204" pitchFamily="34" charset="0"/>
                <a:ea typeface="幼圆" pitchFamily="49" charset="-122"/>
              </a:rPr>
              <a:t>170M</a:t>
            </a:r>
            <a:r>
              <a:rPr lang="en-US" altLang="zh-CN" sz="2400" baseline="30000">
                <a:latin typeface="Arial" panose="020B0604020202020204" pitchFamily="34" charset="0"/>
                <a:ea typeface="幼圆" pitchFamily="49" charset="-122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Arial" panose="020B0604020202020204" pitchFamily="34" charset="0"/>
                <a:ea typeface="幼圆" pitchFamily="49" charset="-122"/>
              </a:rPr>
              <a:t>18800</a:t>
            </a:r>
            <a:r>
              <a:rPr lang="zh-CN" altLang="en-US" sz="2400">
                <a:latin typeface="Arial" panose="020B0604020202020204" pitchFamily="34" charset="0"/>
                <a:ea typeface="幼圆" pitchFamily="49" charset="-122"/>
              </a:rPr>
              <a:t>只电子管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Arial" panose="020B0604020202020204" pitchFamily="34" charset="0"/>
                <a:ea typeface="幼圆" pitchFamily="49" charset="-122"/>
              </a:rPr>
              <a:t>1500</a:t>
            </a:r>
            <a:r>
              <a:rPr lang="zh-CN" altLang="en-US" sz="2400">
                <a:latin typeface="Arial" panose="020B0604020202020204" pitchFamily="34" charset="0"/>
                <a:ea typeface="幼圆" pitchFamily="49" charset="-122"/>
              </a:rPr>
              <a:t>个继电器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>
                <a:latin typeface="Arial" panose="020B0604020202020204" pitchFamily="34" charset="0"/>
                <a:ea typeface="幼圆" pitchFamily="49" charset="-122"/>
              </a:rPr>
              <a:t>耗电</a:t>
            </a:r>
            <a:r>
              <a:rPr lang="en-US" altLang="zh-CN" sz="2400">
                <a:latin typeface="Arial" panose="020B0604020202020204" pitchFamily="34" charset="0"/>
                <a:ea typeface="幼圆" pitchFamily="49" charset="-122"/>
              </a:rPr>
              <a:t>150KW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6400801" y="2209801"/>
          <a:ext cx="3524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MP 图象" r:id="rId6" imgW="685714" imgH="676369" progId="Paint.Picture">
                  <p:embed/>
                </p:oleObj>
              </mc:Choice>
              <mc:Fallback>
                <p:oleObj name="BMP 图象" r:id="rId6" imgW="685714" imgH="676369" progId="Paint.Picture">
                  <p:embed/>
                  <p:pic>
                    <p:nvPicPr>
                      <p:cNvPr id="27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2209801"/>
                        <a:ext cx="3524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6400801" y="2749551"/>
          <a:ext cx="3524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BMP 图象" r:id="rId8" imgW="685714" imgH="676369" progId="Paint.Picture">
                  <p:embed/>
                </p:oleObj>
              </mc:Choice>
              <mc:Fallback>
                <p:oleObj name="BMP 图象" r:id="rId8" imgW="685714" imgH="676369" progId="Paint.Picture">
                  <p:embed/>
                  <p:pic>
                    <p:nvPicPr>
                      <p:cNvPr id="27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2749551"/>
                        <a:ext cx="3524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6400801" y="3290888"/>
          <a:ext cx="3524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BMP 图象" r:id="rId9" imgW="685714" imgH="676369" progId="Paint.Picture">
                  <p:embed/>
                </p:oleObj>
              </mc:Choice>
              <mc:Fallback>
                <p:oleObj name="BMP 图象" r:id="rId9" imgW="685714" imgH="676369" progId="Paint.Picture">
                  <p:embed/>
                  <p:pic>
                    <p:nvPicPr>
                      <p:cNvPr id="276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3290888"/>
                        <a:ext cx="3524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6400801" y="3830638"/>
          <a:ext cx="3524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BMP 图象" r:id="rId10" imgW="685714" imgH="676369" progId="Paint.Picture">
                  <p:embed/>
                </p:oleObj>
              </mc:Choice>
              <mc:Fallback>
                <p:oleObj name="BMP 图象" r:id="rId10" imgW="685714" imgH="676369" progId="Paint.Picture">
                  <p:embed/>
                  <p:pic>
                    <p:nvPicPr>
                      <p:cNvPr id="27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3830638"/>
                        <a:ext cx="3524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6400801" y="4371976"/>
          <a:ext cx="3524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BMP 图象" r:id="rId11" imgW="685714" imgH="676369" progId="Paint.Picture">
                  <p:embed/>
                </p:oleObj>
              </mc:Choice>
              <mc:Fallback>
                <p:oleObj name="BMP 图象" r:id="rId11" imgW="685714" imgH="676369" progId="Paint.Picture">
                  <p:embed/>
                  <p:pic>
                    <p:nvPicPr>
                      <p:cNvPr id="276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4371976"/>
                        <a:ext cx="3524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6400801" y="4913313"/>
          <a:ext cx="3524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BMP 图象" r:id="rId12" imgW="685714" imgH="676369" progId="Paint.Picture">
                  <p:embed/>
                </p:oleObj>
              </mc:Choice>
              <mc:Fallback>
                <p:oleObj name="BMP 图象" r:id="rId12" imgW="685714" imgH="676369" progId="Paint.Picture">
                  <p:embed/>
                  <p:pic>
                    <p:nvPicPr>
                      <p:cNvPr id="276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4913313"/>
                        <a:ext cx="3524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1" name="Object 11"/>
          <p:cNvGraphicFramePr>
            <a:graphicFrameLocks/>
          </p:cNvGraphicFramePr>
          <p:nvPr/>
        </p:nvGraphicFramePr>
        <p:xfrm>
          <a:off x="2165351" y="1774826"/>
          <a:ext cx="3973513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" r:id="rId13" imgW="1944229" imgH="1346032" progId="Photoshop.Image.7">
                  <p:embed/>
                </p:oleObj>
              </mc:Choice>
              <mc:Fallback>
                <p:oleObj name="Image" r:id="rId13" imgW="1944229" imgH="1346032" progId="Photoshop.Image.7">
                  <p:embed/>
                  <p:pic>
                    <p:nvPicPr>
                      <p:cNvPr id="87051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1" y="1774826"/>
                        <a:ext cx="3973513" cy="418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52" name="Picture 12" descr="早期计算机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1751013"/>
            <a:ext cx="3938588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01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48075" y="549275"/>
            <a:ext cx="5011738" cy="895350"/>
          </a:xfrm>
        </p:spPr>
        <p:txBody>
          <a:bodyPr/>
          <a:lstStyle/>
          <a:p>
            <a:pPr>
              <a:defRPr/>
            </a:pPr>
            <a:r>
              <a:rPr lang="en-US" altLang="zh-CN" sz="3600" b="1">
                <a:latin typeface="华文新魏" pitchFamily="2" charset="-122"/>
                <a:ea typeface="华文新魏" pitchFamily="2" charset="-122"/>
              </a:rPr>
              <a:t>2. </a:t>
            </a:r>
            <a:r>
              <a:rPr lang="zh-CN" altLang="en-US" sz="3600" b="1">
                <a:latin typeface="华文新魏" pitchFamily="2" charset="-122"/>
                <a:ea typeface="华文新魏" pitchFamily="2" charset="-122"/>
              </a:rPr>
              <a:t>计算机的发展</a:t>
            </a:r>
          </a:p>
        </p:txBody>
      </p:sp>
      <p:graphicFrame>
        <p:nvGraphicFramePr>
          <p:cNvPr id="91186" name="Group 50"/>
          <p:cNvGraphicFramePr>
            <a:graphicFrameLocks noGrp="1"/>
          </p:cNvGraphicFramePr>
          <p:nvPr>
            <p:ph type="tbl" idx="1"/>
          </p:nvPr>
        </p:nvGraphicFramePr>
        <p:xfrm>
          <a:off x="2495550" y="1700213"/>
          <a:ext cx="7416800" cy="4098926"/>
        </p:xfrm>
        <a:graphic>
          <a:graphicData uri="http://schemas.openxmlformats.org/drawingml/2006/table">
            <a:tbl>
              <a:tblPr/>
              <a:tblGrid>
                <a:gridCol w="1512888">
                  <a:extLst>
                    <a:ext uri="{9D8B030D-6E8A-4147-A177-3AD203B41FA5}">
                      <a16:colId xmlns:a16="http://schemas.microsoft.com/office/drawing/2014/main" val="3687035998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456726360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3330034830"/>
                    </a:ext>
                  </a:extLst>
                </a:gridCol>
                <a:gridCol w="1319212">
                  <a:extLst>
                    <a:ext uri="{9D8B030D-6E8A-4147-A177-3AD203B41FA5}">
                      <a16:colId xmlns:a16="http://schemas.microsoft.com/office/drawing/2014/main" val="2876627022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3235205780"/>
                    </a:ext>
                  </a:extLst>
                </a:gridCol>
              </a:tblGrid>
              <a:tr h="518144"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701"/>
                          </a:solidFill>
                          <a:effectLst/>
                          <a:latin typeface="Arial" panose="020B0604020202020204" pitchFamily="34" charset="0"/>
                          <a:ea typeface="华文行楷" pitchFamily="2" charset="-122"/>
                        </a:rPr>
                        <a:t>年代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701"/>
                          </a:solidFill>
                          <a:effectLst/>
                          <a:latin typeface="Arial" panose="020B0604020202020204" pitchFamily="34" charset="0"/>
                          <a:ea typeface="华文行楷" pitchFamily="2" charset="-122"/>
                        </a:rPr>
                        <a:t>名称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701"/>
                          </a:solidFill>
                          <a:effectLst/>
                          <a:latin typeface="Arial" panose="020B0604020202020204" pitchFamily="34" charset="0"/>
                          <a:ea typeface="华文行楷" pitchFamily="2" charset="-122"/>
                        </a:rPr>
                        <a:t>元件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701"/>
                          </a:solidFill>
                          <a:effectLst/>
                          <a:latin typeface="Arial" panose="020B0604020202020204" pitchFamily="34" charset="0"/>
                          <a:ea typeface="华文行楷" pitchFamily="2" charset="-122"/>
                        </a:rPr>
                        <a:t>语言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701"/>
                          </a:solidFill>
                          <a:effectLst/>
                          <a:latin typeface="Arial" panose="020B0604020202020204" pitchFamily="34" charset="0"/>
                          <a:ea typeface="华文行楷" pitchFamily="2" charset="-122"/>
                        </a:rPr>
                        <a:t>应用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561594"/>
                  </a:ext>
                </a:extLst>
              </a:tr>
              <a:tr h="650763"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第一代</a:t>
                      </a:r>
                    </a:p>
                    <a:p>
                      <a:pPr marL="0" marR="0" lvl="0" indent="0" algn="just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1946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1957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电子管计算机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电子管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机器语言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汇编语言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科学计算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269066"/>
                  </a:ext>
                </a:extLst>
              </a:tr>
              <a:tr h="650763"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第二代</a:t>
                      </a:r>
                    </a:p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1958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1964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晶体管计算机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晶体管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高级程序</a:t>
                      </a:r>
                    </a:p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设计语言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数据处理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055833"/>
                  </a:ext>
                </a:extLst>
              </a:tr>
              <a:tr h="650763"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第三代</a:t>
                      </a:r>
                    </a:p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1965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1970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集成电路计算机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中小规模</a:t>
                      </a:r>
                    </a:p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集成电路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高级程序</a:t>
                      </a:r>
                    </a:p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设计语言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广泛应用到各个领域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336292"/>
                  </a:ext>
                </a:extLst>
              </a:tr>
              <a:tr h="1028522"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第四代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1970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年～现在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集成电路计算机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集成电路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面向对象的高级语言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网络时代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775125"/>
                  </a:ext>
                </a:extLst>
              </a:tr>
              <a:tr h="599971"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第五代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未来计算机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光量子、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DNA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等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9211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784225" defTabSz="7842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176338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66863" defTabSz="784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0240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4812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9384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395663" defTabSz="78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7842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22109"/>
                  </a:ext>
                </a:extLst>
              </a:tr>
            </a:tbl>
          </a:graphicData>
        </a:graphic>
      </p:graphicFrame>
      <p:sp>
        <p:nvSpPr>
          <p:cNvPr id="29743" name="Text Box 4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3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471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566988" y="1268414"/>
            <a:ext cx="7416800" cy="4681537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>
                <a:solidFill>
                  <a:srgbClr val="0000FF"/>
                </a:solidFill>
              </a:rPr>
              <a:t>学习方法：</a:t>
            </a:r>
          </a:p>
          <a:p>
            <a:pPr eaLnBrk="1" hangingPunct="1"/>
            <a:r>
              <a:rPr lang="zh-CN" altLang="en-US" sz="3200"/>
              <a:t>     课堂讲授＋课下自学＋上机实践 </a:t>
            </a:r>
          </a:p>
          <a:p>
            <a:pPr algn="just" eaLnBrk="1" hangingPunct="1"/>
            <a:r>
              <a:rPr lang="zh-CN" altLang="en-US" sz="3200" b="1">
                <a:solidFill>
                  <a:srgbClr val="0000FF"/>
                </a:solidFill>
              </a:rPr>
              <a:t>课堂要求：</a:t>
            </a:r>
            <a:r>
              <a:rPr lang="zh-CN" altLang="en-US" sz="3200"/>
              <a:t> </a:t>
            </a:r>
          </a:p>
          <a:p>
            <a:pPr algn="just" eaLnBrk="1" hangingPunct="1"/>
            <a:r>
              <a:rPr lang="zh-CN" altLang="en-US" sz="3200"/>
              <a:t>     按时上课，上机，不允许迟到、早退</a:t>
            </a:r>
          </a:p>
          <a:p>
            <a:pPr algn="just" eaLnBrk="1" hangingPunct="1"/>
            <a:r>
              <a:rPr lang="zh-CN" altLang="en-US" sz="3200"/>
              <a:t>     课前预习，课后复习，课后自学</a:t>
            </a:r>
          </a:p>
          <a:p>
            <a:pPr algn="just" eaLnBrk="1" hangingPunct="1"/>
            <a:r>
              <a:rPr lang="zh-CN" altLang="en-US" sz="3200" b="1">
                <a:solidFill>
                  <a:srgbClr val="0000FF"/>
                </a:solidFill>
              </a:rPr>
              <a:t>考试方式：</a:t>
            </a:r>
          </a:p>
          <a:p>
            <a:pPr eaLnBrk="1" hangingPunct="1"/>
            <a:r>
              <a:rPr lang="zh-CN" altLang="en-US" sz="3200"/>
              <a:t>      全部上机实现无纸化考试</a:t>
            </a:r>
          </a:p>
        </p:txBody>
      </p:sp>
    </p:spTree>
    <p:extLst>
      <p:ext uri="{BB962C8B-B14F-4D97-AF65-F5344CB8AC3E}">
        <p14:creationId xmlns:p14="http://schemas.microsoft.com/office/powerpoint/2010/main" val="12271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54363" y="512764"/>
            <a:ext cx="6534150" cy="657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mtClean="0"/>
              <a:t>  </a:t>
            </a:r>
            <a:r>
              <a:rPr lang="zh-CN" altLang="en-US" sz="3600">
                <a:solidFill>
                  <a:srgbClr val="CC00CC"/>
                </a:solidFill>
                <a:ea typeface="隶书" pitchFamily="49" charset="-122"/>
              </a:rPr>
              <a:t>计算机发展的几个阶段</a:t>
            </a:r>
            <a:endParaRPr lang="zh-CN" altLang="en-US" smtClean="0">
              <a:solidFill>
                <a:srgbClr val="CC00CC"/>
              </a:solidFill>
              <a:ea typeface="隶书" pitchFamily="49" charset="-122"/>
            </a:endParaRPr>
          </a:p>
        </p:txBody>
      </p:sp>
      <p:graphicFrame>
        <p:nvGraphicFramePr>
          <p:cNvPr id="92163" name="Object 3"/>
          <p:cNvGraphicFramePr>
            <a:graphicFrameLocks/>
          </p:cNvGraphicFramePr>
          <p:nvPr/>
        </p:nvGraphicFramePr>
        <p:xfrm>
          <a:off x="4367214" y="1628776"/>
          <a:ext cx="1235075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" r:id="rId4" imgW="1244444" imgH="1804448" progId="Photoshop.Image.4">
                  <p:embed/>
                </p:oleObj>
              </mc:Choice>
              <mc:Fallback>
                <p:oleObj name="Image" r:id="rId4" imgW="1244444" imgH="1804448" progId="Photoshop.Image.4">
                  <p:embed/>
                  <p:pic>
                    <p:nvPicPr>
                      <p:cNvPr id="92163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4" y="1628776"/>
                        <a:ext cx="1235075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842074" y="1700214"/>
            <a:ext cx="2343590" cy="13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 defTabSz="762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latin typeface="Arial" panose="020B0604020202020204" pitchFamily="34" charset="0"/>
                <a:ea typeface="幼圆" pitchFamily="49" charset="-122"/>
              </a:rPr>
              <a:t>第一代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latin typeface="Arial" panose="020B0604020202020204" pitchFamily="34" charset="0"/>
                <a:ea typeface="幼圆" pitchFamily="49" charset="-122"/>
              </a:rPr>
              <a:t>（</a:t>
            </a:r>
            <a:r>
              <a:rPr lang="en-US" altLang="zh-CN" sz="2000">
                <a:latin typeface="Arial" panose="020B0604020202020204" pitchFamily="34" charset="0"/>
                <a:ea typeface="幼圆" pitchFamily="49" charset="-122"/>
              </a:rPr>
              <a:t>1945~1955</a:t>
            </a:r>
            <a:r>
              <a:rPr lang="zh-CN" altLang="en-US" sz="2000">
                <a:latin typeface="Arial" panose="020B0604020202020204" pitchFamily="34" charset="0"/>
                <a:ea typeface="幼圆" pitchFamily="49" charset="-122"/>
              </a:rPr>
              <a:t>）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latin typeface="Arial" panose="020B0604020202020204" pitchFamily="34" charset="0"/>
                <a:ea typeface="幼圆" pitchFamily="49" charset="-122"/>
              </a:rPr>
              <a:t>电子管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Arial" panose="020B0604020202020204" pitchFamily="34" charset="0"/>
                <a:ea typeface="幼圆" pitchFamily="49" charset="-122"/>
              </a:rPr>
              <a:t>5</a:t>
            </a:r>
            <a:r>
              <a:rPr lang="zh-CN" altLang="en-US" sz="2000">
                <a:latin typeface="Arial" panose="020B0604020202020204" pitchFamily="34" charset="0"/>
                <a:ea typeface="幼圆" pitchFamily="49" charset="-122"/>
              </a:rPr>
              <a:t>千</a:t>
            </a:r>
            <a:r>
              <a:rPr lang="en-US" altLang="zh-CN" sz="2000">
                <a:latin typeface="Arial" panose="020B0604020202020204" pitchFamily="34" charset="0"/>
                <a:ea typeface="幼圆" pitchFamily="49" charset="-122"/>
              </a:rPr>
              <a:t>~</a:t>
            </a:r>
            <a:r>
              <a:rPr lang="zh-CN" altLang="en-US" sz="2000">
                <a:latin typeface="Arial" panose="020B0604020202020204" pitchFamily="34" charset="0"/>
                <a:ea typeface="幼圆" pitchFamily="49" charset="-122"/>
              </a:rPr>
              <a:t>几万（次</a:t>
            </a:r>
            <a:r>
              <a:rPr lang="en-US" altLang="zh-CN" sz="2000">
                <a:latin typeface="Arial" panose="020B0604020202020204" pitchFamily="34" charset="0"/>
                <a:ea typeface="幼圆" pitchFamily="49" charset="-122"/>
              </a:rPr>
              <a:t>/</a:t>
            </a:r>
            <a:r>
              <a:rPr lang="zh-CN" altLang="en-US" sz="2000">
                <a:latin typeface="Arial" panose="020B0604020202020204" pitchFamily="34" charset="0"/>
                <a:ea typeface="幼圆" pitchFamily="49" charset="-122"/>
              </a:rPr>
              <a:t>秒）</a:t>
            </a:r>
          </a:p>
        </p:txBody>
      </p:sp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6018214" y="1628776"/>
            <a:ext cx="4237037" cy="1552575"/>
            <a:chOff x="2967" y="1104"/>
            <a:chExt cx="2669" cy="978"/>
          </a:xfrm>
        </p:grpSpPr>
        <p:sp>
          <p:nvSpPr>
            <p:cNvPr id="30732" name="Rectangle 6"/>
            <p:cNvSpPr>
              <a:spLocks noChangeArrowheads="1"/>
            </p:cNvSpPr>
            <p:nvPr/>
          </p:nvSpPr>
          <p:spPr bwMode="auto">
            <a:xfrm>
              <a:off x="2967" y="1157"/>
              <a:ext cx="1710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第二代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（</a:t>
              </a:r>
              <a:r>
                <a:rPr lang="en-US" altLang="zh-CN" sz="2000">
                  <a:latin typeface="Arial" panose="020B0604020202020204" pitchFamily="34" charset="0"/>
                  <a:ea typeface="幼圆" pitchFamily="49" charset="-122"/>
                </a:rPr>
                <a:t>1955~1965</a:t>
              </a: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）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晶体管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几万</a:t>
              </a:r>
              <a:r>
                <a:rPr lang="en-US" altLang="zh-CN" sz="2000">
                  <a:latin typeface="Arial" panose="020B0604020202020204" pitchFamily="34" charset="0"/>
                  <a:ea typeface="幼圆" pitchFamily="49" charset="-122"/>
                </a:rPr>
                <a:t>~</a:t>
              </a: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几十万（次</a:t>
              </a:r>
              <a:r>
                <a:rPr lang="en-US" altLang="zh-CN" sz="2000">
                  <a:latin typeface="Arial" panose="020B0604020202020204" pitchFamily="34" charset="0"/>
                  <a:ea typeface="幼圆" pitchFamily="49" charset="-122"/>
                </a:rPr>
                <a:t>/</a:t>
              </a: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秒）</a:t>
              </a:r>
            </a:p>
          </p:txBody>
        </p:sp>
        <p:graphicFrame>
          <p:nvGraphicFramePr>
            <p:cNvPr id="30733" name="Object 7"/>
            <p:cNvGraphicFramePr>
              <a:graphicFrameLocks/>
            </p:cNvGraphicFramePr>
            <p:nvPr/>
          </p:nvGraphicFramePr>
          <p:xfrm>
            <a:off x="4914" y="1104"/>
            <a:ext cx="722" cy="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Image" r:id="rId6" imgW="1155556" imgH="1561905" progId="Photoshop.Image.7">
                    <p:embed/>
                  </p:oleObj>
                </mc:Choice>
                <mc:Fallback>
                  <p:oleObj name="Image" r:id="rId6" imgW="1155556" imgH="1561905" progId="Photoshop.Image.7">
                    <p:embed/>
                    <p:pic>
                      <p:nvPicPr>
                        <p:cNvPr id="30733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4" y="1104"/>
                          <a:ext cx="722" cy="9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168" name="Group 8"/>
          <p:cNvGrpSpPr>
            <a:grpSpLocks/>
          </p:cNvGrpSpPr>
          <p:nvPr/>
        </p:nvGrpSpPr>
        <p:grpSpPr bwMode="auto">
          <a:xfrm>
            <a:off x="1517650" y="4292601"/>
            <a:ext cx="4184650" cy="1338263"/>
            <a:chOff x="69" y="2884"/>
            <a:chExt cx="2636" cy="843"/>
          </a:xfrm>
        </p:grpSpPr>
        <p:graphicFrame>
          <p:nvGraphicFramePr>
            <p:cNvPr id="30730" name="Object 9"/>
            <p:cNvGraphicFramePr>
              <a:graphicFrameLocks/>
            </p:cNvGraphicFramePr>
            <p:nvPr/>
          </p:nvGraphicFramePr>
          <p:xfrm>
            <a:off x="1839" y="3005"/>
            <a:ext cx="866" cy="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Image" r:id="rId8" imgW="1384127" imgH="1155556" progId="Photoshop.Image.4">
                    <p:embed/>
                  </p:oleObj>
                </mc:Choice>
                <mc:Fallback>
                  <p:oleObj name="Image" r:id="rId8" imgW="1384127" imgH="1155556" progId="Photoshop.Image.4">
                    <p:embed/>
                    <p:pic>
                      <p:nvPicPr>
                        <p:cNvPr id="30730" name="Object 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9" y="3005"/>
                          <a:ext cx="866" cy="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1" name="Rectangle 10"/>
            <p:cNvSpPr>
              <a:spLocks noChangeArrowheads="1"/>
            </p:cNvSpPr>
            <p:nvPr/>
          </p:nvSpPr>
          <p:spPr bwMode="auto">
            <a:xfrm>
              <a:off x="69" y="2884"/>
              <a:ext cx="1871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第三代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（</a:t>
              </a:r>
              <a:r>
                <a:rPr lang="en-US" altLang="zh-CN" sz="2000">
                  <a:latin typeface="Arial" panose="020B0604020202020204" pitchFamily="34" charset="0"/>
                  <a:ea typeface="幼圆" pitchFamily="49" charset="-122"/>
                </a:rPr>
                <a:t>1965~1980</a:t>
              </a: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）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集成电路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几十万</a:t>
              </a:r>
              <a:r>
                <a:rPr lang="en-US" altLang="zh-CN" sz="2000">
                  <a:latin typeface="Arial" panose="020B0604020202020204" pitchFamily="34" charset="0"/>
                  <a:ea typeface="幼圆" pitchFamily="49" charset="-122"/>
                </a:rPr>
                <a:t>~</a:t>
              </a: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几百万（次</a:t>
              </a:r>
              <a:r>
                <a:rPr lang="en-US" altLang="zh-CN" sz="2000">
                  <a:latin typeface="Arial" panose="020B0604020202020204" pitchFamily="34" charset="0"/>
                  <a:ea typeface="幼圆" pitchFamily="49" charset="-122"/>
                </a:rPr>
                <a:t>/</a:t>
              </a: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秒）</a:t>
              </a:r>
            </a:p>
          </p:txBody>
        </p:sp>
      </p:grpSp>
      <p:grpSp>
        <p:nvGrpSpPr>
          <p:cNvPr id="92171" name="Group 11"/>
          <p:cNvGrpSpPr>
            <a:grpSpLocks/>
          </p:cNvGrpSpPr>
          <p:nvPr/>
        </p:nvGrpSpPr>
        <p:grpSpPr bwMode="auto">
          <a:xfrm>
            <a:off x="6089650" y="4365625"/>
            <a:ext cx="4237038" cy="1519238"/>
            <a:chOff x="2984" y="2877"/>
            <a:chExt cx="2669" cy="957"/>
          </a:xfrm>
        </p:grpSpPr>
        <p:graphicFrame>
          <p:nvGraphicFramePr>
            <p:cNvPr id="30728" name="Object 12"/>
            <p:cNvGraphicFramePr>
              <a:graphicFrameLocks/>
            </p:cNvGraphicFramePr>
            <p:nvPr/>
          </p:nvGraphicFramePr>
          <p:xfrm>
            <a:off x="4723" y="2984"/>
            <a:ext cx="930" cy="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Image" r:id="rId10" imgW="1485714" imgH="1358730" progId="Photoshop.Image.4">
                    <p:embed/>
                  </p:oleObj>
                </mc:Choice>
                <mc:Fallback>
                  <p:oleObj name="Image" r:id="rId10" imgW="1485714" imgH="1358730" progId="Photoshop.Image.4">
                    <p:embed/>
                    <p:pic>
                      <p:nvPicPr>
                        <p:cNvPr id="30728" name="Object 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3" y="2984"/>
                          <a:ext cx="930" cy="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29" name="Rectangle 13"/>
            <p:cNvSpPr>
              <a:spLocks noChangeArrowheads="1"/>
            </p:cNvSpPr>
            <p:nvPr/>
          </p:nvSpPr>
          <p:spPr bwMode="auto">
            <a:xfrm>
              <a:off x="2984" y="2877"/>
              <a:ext cx="1710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第四代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（</a:t>
              </a:r>
              <a:r>
                <a:rPr lang="en-US" altLang="zh-CN" sz="2000">
                  <a:latin typeface="Arial" panose="020B0604020202020204" pitchFamily="34" charset="0"/>
                  <a:ea typeface="幼圆" pitchFamily="49" charset="-122"/>
                </a:rPr>
                <a:t>1980~</a:t>
              </a: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至今）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集成电路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上千万</a:t>
              </a:r>
              <a:r>
                <a:rPr lang="en-US" altLang="zh-CN" sz="2000">
                  <a:latin typeface="Arial" panose="020B0604020202020204" pitchFamily="34" charset="0"/>
                  <a:ea typeface="幼圆" pitchFamily="49" charset="-122"/>
                </a:rPr>
                <a:t>~</a:t>
              </a: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万亿（次</a:t>
              </a:r>
              <a:r>
                <a:rPr lang="en-US" altLang="zh-CN" sz="2000">
                  <a:latin typeface="Arial" panose="020B0604020202020204" pitchFamily="34" charset="0"/>
                  <a:ea typeface="幼圆" pitchFamily="49" charset="-122"/>
                </a:rPr>
                <a:t>/</a:t>
              </a:r>
              <a:r>
                <a:rPr lang="zh-CN" altLang="en-US" sz="2000">
                  <a:latin typeface="Arial" panose="020B0604020202020204" pitchFamily="34" charset="0"/>
                  <a:ea typeface="幼圆" pitchFamily="49" charset="-122"/>
                </a:rPr>
                <a:t>秒）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8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620714"/>
            <a:ext cx="7793038" cy="693737"/>
          </a:xfrm>
        </p:spPr>
        <p:txBody>
          <a:bodyPr/>
          <a:lstStyle/>
          <a:p>
            <a:pPr algn="ctr">
              <a:defRPr/>
            </a:pPr>
            <a:r>
              <a:rPr lang="zh-CN" altLang="en-US" sz="3800" b="1">
                <a:solidFill>
                  <a:srgbClr val="990033"/>
                </a:solidFill>
              </a:rPr>
              <a:t>我国计算机发展历程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1484314"/>
            <a:ext cx="8316912" cy="41052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1800" b="1"/>
              <a:t>1956</a:t>
            </a:r>
            <a:r>
              <a:rPr lang="zh-CN" altLang="en-US" sz="1800" b="1"/>
              <a:t>年，开始研制计算机。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800" b="1"/>
              <a:t>1957</a:t>
            </a:r>
            <a:r>
              <a:rPr lang="zh-CN" altLang="en-US" sz="1800" b="1"/>
              <a:t>年，哈尔滨工业大学研制成功中国第一台模拟式电子计算机。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800" b="1"/>
              <a:t> </a:t>
            </a:r>
            <a:r>
              <a:rPr lang="en-US" altLang="zh-CN" sz="1800" b="1"/>
              <a:t>1958</a:t>
            </a:r>
            <a:r>
              <a:rPr lang="zh-CN" altLang="en-US" sz="1800" b="1"/>
              <a:t>年，研制出第一台电子管计算机。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800" b="1"/>
              <a:t> </a:t>
            </a:r>
            <a:r>
              <a:rPr lang="en-US" altLang="zh-CN" sz="1800" b="1"/>
              <a:t>1964</a:t>
            </a:r>
            <a:r>
              <a:rPr lang="zh-CN" altLang="en-US" sz="1800" b="1"/>
              <a:t>年，研制成功晶体管计算机。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800" b="1"/>
              <a:t>1971</a:t>
            </a:r>
            <a:r>
              <a:rPr lang="zh-CN" altLang="en-US" sz="1800" b="1"/>
              <a:t>年，研制成功集成电路计算机。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800" b="1"/>
              <a:t>1983</a:t>
            </a:r>
            <a:r>
              <a:rPr lang="zh-CN" altLang="en-US" sz="1800" b="1"/>
              <a:t>年，研制成功“银河</a:t>
            </a:r>
            <a:r>
              <a:rPr lang="en-US" altLang="zh-CN" sz="2000" b="1"/>
              <a:t>Ⅰ</a:t>
            </a:r>
            <a:r>
              <a:rPr lang="en-US" altLang="zh-CN" sz="1800" b="1"/>
              <a:t>”</a:t>
            </a:r>
            <a:r>
              <a:rPr lang="zh-CN" altLang="en-US" sz="1800" b="1"/>
              <a:t>巨型机。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800" b="1"/>
              <a:t>目前，我们自主开发了银河、曙光、深滕、和神威等系列高性能计算机。以联想、清华同方、方正、浪潮等为代表的我国计算机制造业也非常发达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800" b="1"/>
              <a:t>但是一些核心技术如：操作系统、</a:t>
            </a:r>
            <a:r>
              <a:rPr lang="en-US" altLang="zh-CN" sz="1800" b="1"/>
              <a:t>CPU</a:t>
            </a:r>
            <a:r>
              <a:rPr lang="zh-CN" altLang="en-US" sz="1800" b="1"/>
              <a:t>等还掌握在西方发达国家手中。</a:t>
            </a:r>
          </a:p>
        </p:txBody>
      </p:sp>
    </p:spTree>
    <p:extLst>
      <p:ext uri="{BB962C8B-B14F-4D97-AF65-F5344CB8AC3E}">
        <p14:creationId xmlns:p14="http://schemas.microsoft.com/office/powerpoint/2010/main" val="21535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19514" y="306388"/>
            <a:ext cx="6378575" cy="1293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b="1" smtClean="0"/>
              <a:t>1.2.2</a:t>
            </a:r>
            <a:r>
              <a:rPr lang="en-US" altLang="zh-CN" b="1" smtClean="0">
                <a:latin typeface="Arial" panose="020B0604020202020204" pitchFamily="34" charset="0"/>
              </a:rPr>
              <a:t>   </a:t>
            </a:r>
            <a:r>
              <a:rPr lang="zh-CN" altLang="en-US" b="1" smtClean="0"/>
              <a:t>计算机的特点及分类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3238500" y="1600201"/>
            <a:ext cx="5708650" cy="41576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</a:pPr>
            <a:r>
              <a:rPr lang="en-US" altLang="zh-CN" b="1"/>
              <a:t>1. </a:t>
            </a:r>
            <a:r>
              <a:rPr lang="zh-CN" altLang="en-US" b="1"/>
              <a:t>计算机的特点 </a:t>
            </a:r>
          </a:p>
          <a:p>
            <a:pPr marL="0" indent="0">
              <a:lnSpc>
                <a:spcPct val="120000"/>
              </a:lnSpc>
            </a:pPr>
            <a:r>
              <a:rPr lang="zh-CN" altLang="en-US" sz="2400" b="1"/>
              <a:t>    </a:t>
            </a:r>
            <a:r>
              <a:rPr lang="en-US" altLang="zh-CN" sz="2400" b="1"/>
              <a:t>1</a:t>
            </a:r>
            <a:r>
              <a:rPr lang="zh-CN" altLang="en-US" sz="2400" b="1"/>
              <a:t>）运算速度快</a:t>
            </a:r>
          </a:p>
          <a:p>
            <a:pPr marL="0" indent="0">
              <a:lnSpc>
                <a:spcPct val="120000"/>
              </a:lnSpc>
            </a:pPr>
            <a:r>
              <a:rPr lang="zh-CN" altLang="en-US" sz="2400" b="1"/>
              <a:t>     </a:t>
            </a:r>
            <a:r>
              <a:rPr lang="en-US" altLang="zh-CN" sz="2400" b="1"/>
              <a:t>2</a:t>
            </a:r>
            <a:r>
              <a:rPr lang="zh-CN" altLang="en-US" sz="2400" b="1"/>
              <a:t>）存储容量大</a:t>
            </a:r>
          </a:p>
          <a:p>
            <a:pPr marL="0" indent="0">
              <a:lnSpc>
                <a:spcPct val="120000"/>
              </a:lnSpc>
            </a:pPr>
            <a:r>
              <a:rPr lang="zh-CN" altLang="en-US" sz="2400" b="1"/>
              <a:t>     </a:t>
            </a:r>
            <a:r>
              <a:rPr lang="en-US" altLang="zh-CN" sz="2400" b="1"/>
              <a:t>3</a:t>
            </a:r>
            <a:r>
              <a:rPr lang="zh-CN" altLang="en-US" sz="2400" b="1"/>
              <a:t>）通用性强</a:t>
            </a:r>
          </a:p>
          <a:p>
            <a:pPr marL="0" indent="0">
              <a:lnSpc>
                <a:spcPct val="120000"/>
              </a:lnSpc>
            </a:pPr>
            <a:r>
              <a:rPr lang="zh-CN" altLang="en-US" sz="2400" b="1"/>
              <a:t>     </a:t>
            </a:r>
            <a:r>
              <a:rPr lang="en-US" altLang="zh-CN" sz="2400" b="1"/>
              <a:t>4</a:t>
            </a:r>
            <a:r>
              <a:rPr lang="zh-CN" altLang="en-US" sz="2400" b="1"/>
              <a:t>）工作自动化</a:t>
            </a:r>
          </a:p>
          <a:p>
            <a:pPr marL="0" indent="0">
              <a:lnSpc>
                <a:spcPct val="120000"/>
              </a:lnSpc>
            </a:pPr>
            <a:r>
              <a:rPr lang="zh-CN" altLang="en-US" sz="2400" b="1"/>
              <a:t>     </a:t>
            </a:r>
            <a:r>
              <a:rPr lang="en-US" altLang="zh-CN" sz="2400" b="1"/>
              <a:t>5</a:t>
            </a:r>
            <a:r>
              <a:rPr lang="zh-CN" altLang="en-US" sz="2400" b="1"/>
              <a:t>）精确性高</a:t>
            </a:r>
          </a:p>
          <a:p>
            <a:pPr marL="0" indent="0">
              <a:lnSpc>
                <a:spcPct val="120000"/>
              </a:lnSpc>
            </a:pPr>
            <a:r>
              <a:rPr lang="zh-CN" altLang="en-US" sz="2400" b="1"/>
              <a:t>     </a:t>
            </a:r>
            <a:r>
              <a:rPr lang="en-US" altLang="zh-CN" sz="2400" b="1"/>
              <a:t>6</a:t>
            </a:r>
            <a:r>
              <a:rPr lang="zh-CN" altLang="en-US" sz="2400" b="1"/>
              <a:t>）逻辑判断能力</a:t>
            </a:r>
          </a:p>
        </p:txBody>
      </p:sp>
      <p:sp>
        <p:nvSpPr>
          <p:cNvPr id="3379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3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3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440238" y="620713"/>
            <a:ext cx="3886200" cy="5334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3600" b="1"/>
              <a:t>2. </a:t>
            </a:r>
            <a:r>
              <a:rPr lang="zh-CN" altLang="en-US" sz="3600" b="1"/>
              <a:t>计算机的分类</a:t>
            </a:r>
          </a:p>
        </p:txBody>
      </p:sp>
      <p:graphicFrame>
        <p:nvGraphicFramePr>
          <p:cNvPr id="101379" name="Group 3"/>
          <p:cNvGraphicFramePr>
            <a:graphicFrameLocks noGrp="1"/>
          </p:cNvGraphicFramePr>
          <p:nvPr>
            <p:ph sz="half" idx="2"/>
          </p:nvPr>
        </p:nvGraphicFramePr>
        <p:xfrm>
          <a:off x="2508251" y="1773239"/>
          <a:ext cx="7489825" cy="3600451"/>
        </p:xfrm>
        <a:graphic>
          <a:graphicData uri="http://schemas.openxmlformats.org/drawingml/2006/table">
            <a:tbl>
              <a:tblPr/>
              <a:tblGrid>
                <a:gridCol w="3042603">
                  <a:extLst>
                    <a:ext uri="{9D8B030D-6E8A-4147-A177-3AD203B41FA5}">
                      <a16:colId xmlns:a16="http://schemas.microsoft.com/office/drawing/2014/main" val="2374933803"/>
                    </a:ext>
                  </a:extLst>
                </a:gridCol>
                <a:gridCol w="4447222">
                  <a:extLst>
                    <a:ext uri="{9D8B030D-6E8A-4147-A177-3AD203B41FA5}">
                      <a16:colId xmlns:a16="http://schemas.microsoft.com/office/drawing/2014/main" val="433147154"/>
                    </a:ext>
                  </a:extLst>
                </a:gridCol>
              </a:tblGrid>
              <a:tr h="1068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新魏" pitchFamily="2" charset="-122"/>
                        </a:rPr>
                        <a:t>按处理的对象划分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模拟计算机、数字计算机和混合计算机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76777"/>
                  </a:ext>
                </a:extLst>
              </a:tr>
              <a:tr h="1085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新魏" pitchFamily="2" charset="-122"/>
                        </a:rPr>
                        <a:t>根据计算机的用途划分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专用计算机、通用计算机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702824"/>
                  </a:ext>
                </a:extLst>
              </a:tr>
              <a:tr h="1446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新魏" pitchFamily="2" charset="-122"/>
                        </a:rPr>
                        <a:t>根据计算机的规模划分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巨型机、大型机和中型机、小型机、微型机和工作站等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651379"/>
                  </a:ext>
                </a:extLst>
              </a:tr>
            </a:tbl>
          </a:graphicData>
        </a:graphic>
      </p:graphicFrame>
      <p:sp>
        <p:nvSpPr>
          <p:cNvPr id="34833" name="Text Box 1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3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947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92538" y="692150"/>
            <a:ext cx="5605462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smtClean="0">
                <a:solidFill>
                  <a:srgbClr val="990033"/>
                </a:solidFill>
                <a:latin typeface="华文行楷" pitchFamily="2" charset="-122"/>
                <a:ea typeface="华文行楷" pitchFamily="2" charset="-122"/>
              </a:rPr>
              <a:t>1.2.3</a:t>
            </a:r>
            <a:r>
              <a:rPr lang="en-US" altLang="zh-CN" b="1" smtClean="0">
                <a:solidFill>
                  <a:srgbClr val="990033"/>
                </a:solidFill>
                <a:latin typeface="Arial" panose="020B0604020202020204" pitchFamily="34" charset="0"/>
                <a:ea typeface="华文行楷" pitchFamily="2" charset="-122"/>
              </a:rPr>
              <a:t>   </a:t>
            </a:r>
            <a:r>
              <a:rPr lang="zh-CN" altLang="en-US" b="1" smtClean="0">
                <a:solidFill>
                  <a:srgbClr val="990033"/>
                </a:solidFill>
                <a:latin typeface="华文行楷" pitchFamily="2" charset="-122"/>
                <a:ea typeface="华文行楷" pitchFamily="2" charset="-122"/>
              </a:rPr>
              <a:t>计算机的应用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2424114" y="1557339"/>
            <a:ext cx="7920037" cy="4937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 smtClean="0">
                <a:solidFill>
                  <a:srgbClr val="0000FF"/>
                </a:solidFill>
              </a:rPr>
              <a:t>1. </a:t>
            </a:r>
            <a:r>
              <a:rPr lang="zh-CN" altLang="en-US" b="1" smtClean="0">
                <a:solidFill>
                  <a:srgbClr val="0000FF"/>
                </a:solidFill>
              </a:rPr>
              <a:t>科学计算</a:t>
            </a:r>
          </a:p>
          <a:p>
            <a:pPr algn="just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b="1" smtClean="0"/>
              <a:t>	       </a:t>
            </a:r>
            <a:r>
              <a:rPr lang="zh-CN" altLang="en-US" sz="2400" b="1"/>
              <a:t>科学计算是指科学和工程中的数值计算。与理论研究、科学实验一起成为当代科学研究的三种主要方法。</a:t>
            </a:r>
          </a:p>
          <a:p>
            <a:pPr algn="just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zh-CN" altLang="en-US" sz="8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 smtClean="0">
                <a:solidFill>
                  <a:srgbClr val="0000FF"/>
                </a:solidFill>
              </a:rPr>
              <a:t>2. </a:t>
            </a:r>
            <a:r>
              <a:rPr lang="zh-CN" altLang="en-US" b="1" smtClean="0">
                <a:solidFill>
                  <a:srgbClr val="0000FF"/>
                </a:solidFill>
              </a:rPr>
              <a:t>信息管理</a:t>
            </a:r>
          </a:p>
          <a:p>
            <a:pPr algn="just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b="1" smtClean="0"/>
              <a:t>         </a:t>
            </a:r>
            <a:r>
              <a:rPr lang="zh-CN" altLang="en-US" sz="2400" b="1"/>
              <a:t>是指非数值形式的数据处理，是指以计算机技术为基础，对大量数据进行加工处理，形成有用的信息。</a:t>
            </a:r>
          </a:p>
        </p:txBody>
      </p:sp>
      <p:sp>
        <p:nvSpPr>
          <p:cNvPr id="3584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3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8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charRg st="8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34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03">
                                            <p:txEl>
                                              <p:charRg st="34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5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03">
                                            <p:txEl>
                                              <p:charRg st="57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64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403">
                                            <p:txEl>
                                              <p:charRg st="64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92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403">
                                            <p:txEl>
                                              <p:charRg st="92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115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403">
                                            <p:txEl>
                                              <p:charRg st="115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122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charRg st="122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126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2403">
                                            <p:txEl>
                                              <p:charRg st="126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5051" y="692150"/>
            <a:ext cx="5605463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smtClean="0">
                <a:solidFill>
                  <a:srgbClr val="990033"/>
                </a:solidFill>
              </a:rPr>
              <a:t>1.2.3</a:t>
            </a:r>
            <a:r>
              <a:rPr lang="en-US" altLang="zh-CN" b="1" smtClean="0">
                <a:solidFill>
                  <a:srgbClr val="990033"/>
                </a:solidFill>
                <a:latin typeface="Arial" panose="020B0604020202020204" pitchFamily="34" charset="0"/>
              </a:rPr>
              <a:t>   </a:t>
            </a:r>
            <a:r>
              <a:rPr lang="zh-CN" altLang="en-US" b="1" smtClean="0">
                <a:solidFill>
                  <a:srgbClr val="990033"/>
                </a:solidFill>
              </a:rPr>
              <a:t>计算机的应用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>
          <a:xfrm>
            <a:off x="2566988" y="1601788"/>
            <a:ext cx="7561262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 smtClean="0">
                <a:solidFill>
                  <a:srgbClr val="0000FF"/>
                </a:solidFill>
              </a:rPr>
              <a:t>3.</a:t>
            </a:r>
            <a:r>
              <a:rPr lang="zh-CN" altLang="en-US" b="1" smtClean="0">
                <a:solidFill>
                  <a:srgbClr val="0000FF"/>
                </a:solidFill>
              </a:rPr>
              <a:t>过程控制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b="1" smtClean="0"/>
              <a:t>         </a:t>
            </a:r>
            <a:r>
              <a:rPr lang="zh-CN" altLang="en-US" sz="2400" b="1"/>
              <a:t>又称实时控制，指用计算机及时采集检测数据，按最佳值迅速地对控制对象进行自动控制或自动调节。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zh-CN" altLang="en-US" sz="8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 smtClean="0">
                <a:solidFill>
                  <a:srgbClr val="0000FF"/>
                </a:solidFill>
              </a:rPr>
              <a:t>4. </a:t>
            </a:r>
            <a:r>
              <a:rPr lang="zh-CN" altLang="en-US" b="1" smtClean="0">
                <a:solidFill>
                  <a:srgbClr val="0000FF"/>
                </a:solidFill>
              </a:rPr>
              <a:t>计算机辅助系统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400" b="1"/>
              <a:t>	       指通过人机对话，使计算机辅助人们进行设计、加工、计划和学习等工作。 如计算机辅助设计</a:t>
            </a:r>
            <a:r>
              <a:rPr lang="en-US" altLang="zh-CN" sz="2400" b="1"/>
              <a:t>(</a:t>
            </a:r>
            <a:r>
              <a:rPr lang="en-US" altLang="zh-CN" b="1">
                <a:solidFill>
                  <a:srgbClr val="FF0701"/>
                </a:solidFill>
              </a:rPr>
              <a:t>CAD</a:t>
            </a:r>
            <a:r>
              <a:rPr lang="en-US" altLang="zh-CN" sz="2400" b="1"/>
              <a:t>)</a:t>
            </a:r>
            <a:r>
              <a:rPr lang="zh-CN" altLang="en-US" sz="2400" b="1"/>
              <a:t>、计算机辅助制造</a:t>
            </a:r>
            <a:r>
              <a:rPr lang="en-US" altLang="zh-CN" sz="2400" b="1"/>
              <a:t>(</a:t>
            </a:r>
            <a:r>
              <a:rPr lang="en-US" altLang="zh-CN" b="1">
                <a:solidFill>
                  <a:srgbClr val="FF0701"/>
                </a:solidFill>
              </a:rPr>
              <a:t>CAM</a:t>
            </a:r>
            <a:r>
              <a:rPr lang="en-US" altLang="zh-CN" sz="2400" b="1"/>
              <a:t>)</a:t>
            </a:r>
            <a:r>
              <a:rPr lang="zh-CN" altLang="en-US" sz="2400" b="1"/>
              <a:t>、计算机辅助教育（</a:t>
            </a:r>
            <a:r>
              <a:rPr lang="en-US" altLang="zh-CN" b="1">
                <a:solidFill>
                  <a:srgbClr val="FF0701"/>
                </a:solidFill>
              </a:rPr>
              <a:t>CBE</a:t>
            </a:r>
            <a:r>
              <a:rPr lang="zh-CN" altLang="en-US" sz="2400" b="1"/>
              <a:t>）、计算机辅助测试（</a:t>
            </a:r>
            <a:r>
              <a:rPr lang="en-US" altLang="zh-CN" b="1">
                <a:solidFill>
                  <a:srgbClr val="FF0701"/>
                </a:solidFill>
              </a:rPr>
              <a:t>CAT</a:t>
            </a:r>
            <a:r>
              <a:rPr lang="zh-CN" altLang="en-US" sz="2400" b="1"/>
              <a:t>）等。</a:t>
            </a:r>
          </a:p>
        </p:txBody>
      </p:sp>
      <p:sp>
        <p:nvSpPr>
          <p:cNvPr id="36868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3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3359151" y="692150"/>
            <a:ext cx="5605463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smtClean="0">
                <a:solidFill>
                  <a:srgbClr val="990033"/>
                </a:solidFill>
              </a:rPr>
              <a:t>1.2.3</a:t>
            </a:r>
            <a:r>
              <a:rPr lang="en-US" altLang="zh-CN" b="1" smtClean="0">
                <a:solidFill>
                  <a:srgbClr val="990033"/>
                </a:solidFill>
                <a:latin typeface="Arial" panose="020B0604020202020204" pitchFamily="34" charset="0"/>
              </a:rPr>
              <a:t>   </a:t>
            </a:r>
            <a:r>
              <a:rPr lang="zh-CN" altLang="en-US" b="1" smtClean="0">
                <a:solidFill>
                  <a:srgbClr val="990033"/>
                </a:solidFill>
              </a:rPr>
              <a:t>计算机的应用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>
          <a:xfrm>
            <a:off x="2566989" y="1844675"/>
            <a:ext cx="7431087" cy="39576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5. </a:t>
            </a:r>
            <a:r>
              <a:rPr lang="zh-CN" altLang="en-US" sz="3200" b="1">
                <a:solidFill>
                  <a:srgbClr val="0000FF"/>
                </a:solidFill>
              </a:rPr>
              <a:t>人工智能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2400" b="1"/>
              <a:t>      人工智能（</a:t>
            </a:r>
            <a:r>
              <a:rPr lang="en-US" altLang="zh-CN" sz="2400" b="1"/>
              <a:t>AI</a:t>
            </a:r>
            <a:r>
              <a:rPr lang="zh-CN" altLang="en-US" sz="2400" b="1"/>
              <a:t>，</a:t>
            </a:r>
            <a:r>
              <a:rPr lang="en-US" altLang="zh-CN" sz="2400" b="1"/>
              <a:t>Artificial Intelligence</a:t>
            </a:r>
            <a:r>
              <a:rPr lang="zh-CN" altLang="en-US" sz="2400" b="1"/>
              <a:t>）是研究怎样让计算机做一些通常认为需要智能才能做的事情，又称机器智能，主要研究智能机器所执行的通常是人类智能的功能，如判断、推理、证明、识别、感知、理解、设计思考、规划、学习和问题求解等思维活动。例如：专家系统、自然语言理解、博弈、机器人</a:t>
            </a:r>
          </a:p>
        </p:txBody>
      </p:sp>
      <p:sp>
        <p:nvSpPr>
          <p:cNvPr id="37892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3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575051" y="692150"/>
            <a:ext cx="5605463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smtClean="0">
                <a:solidFill>
                  <a:srgbClr val="990033"/>
                </a:solidFill>
              </a:rPr>
              <a:t>1.2.3</a:t>
            </a:r>
            <a:r>
              <a:rPr lang="en-US" altLang="zh-CN" b="1" smtClean="0">
                <a:solidFill>
                  <a:srgbClr val="990033"/>
                </a:solidFill>
                <a:latin typeface="Arial" panose="020B0604020202020204" pitchFamily="34" charset="0"/>
              </a:rPr>
              <a:t>   </a:t>
            </a:r>
            <a:r>
              <a:rPr lang="zh-CN" altLang="en-US" b="1" smtClean="0">
                <a:solidFill>
                  <a:srgbClr val="990033"/>
                </a:solidFill>
              </a:rPr>
              <a:t>计算机的应用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>
          <a:xfrm>
            <a:off x="2279650" y="1700213"/>
            <a:ext cx="77724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    6. </a:t>
            </a:r>
            <a:r>
              <a:rPr lang="zh-CN" altLang="en-US" sz="3200" b="1">
                <a:solidFill>
                  <a:srgbClr val="0000FF"/>
                </a:solidFill>
              </a:rPr>
              <a:t>计算机网络与通信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/>
              <a:t>		</a:t>
            </a:r>
            <a:r>
              <a:rPr lang="zh-CN" altLang="en-US" sz="2400" b="1"/>
              <a:t>利用通讯技术，将不同地理位置的计算机互联，可以实现世界范围内的信息资源共享，并能交互式地交流信息。 </a:t>
            </a:r>
          </a:p>
        </p:txBody>
      </p:sp>
      <p:sp>
        <p:nvSpPr>
          <p:cNvPr id="38916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2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9513" y="260351"/>
            <a:ext cx="5365750" cy="911225"/>
          </a:xfrm>
        </p:spPr>
        <p:txBody>
          <a:bodyPr/>
          <a:lstStyle/>
          <a:p>
            <a:pPr>
              <a:defRPr/>
            </a:pPr>
            <a:r>
              <a:rPr lang="en-US" altLang="zh-CN" sz="3600" b="1">
                <a:solidFill>
                  <a:srgbClr val="990033"/>
                </a:solidFill>
              </a:rPr>
              <a:t>1.2.3  </a:t>
            </a:r>
            <a:r>
              <a:rPr lang="zh-CN" altLang="en-US" sz="3600" b="1">
                <a:solidFill>
                  <a:srgbClr val="990033"/>
                </a:solidFill>
              </a:rPr>
              <a:t>计算机的应用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4110039" y="1447800"/>
            <a:ext cx="350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</a:rPr>
              <a:t>工商</a:t>
            </a:r>
            <a:r>
              <a:rPr lang="zh-CN" altLang="en-US" sz="2400">
                <a:latin typeface="宋体" panose="02010600030101010101" pitchFamily="2" charset="-122"/>
              </a:rPr>
              <a:t>：电子商务	</a:t>
            </a:r>
          </a:p>
        </p:txBody>
      </p:sp>
      <p:pic>
        <p:nvPicPr>
          <p:cNvPr id="106500" name="Picture 4" descr="BD0715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1141413"/>
            <a:ext cx="96678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5040313" y="2178050"/>
            <a:ext cx="422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</a:rPr>
              <a:t>教育</a:t>
            </a:r>
            <a:r>
              <a:rPr lang="zh-CN" altLang="en-US" sz="2400">
                <a:latin typeface="宋体" panose="02010600030101010101" pitchFamily="2" charset="-122"/>
              </a:rPr>
              <a:t>：多媒体教育、远程教育</a:t>
            </a:r>
          </a:p>
        </p:txBody>
      </p:sp>
      <p:pic>
        <p:nvPicPr>
          <p:cNvPr id="106502" name="Picture 6" descr="BS0055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6" y="2112964"/>
            <a:ext cx="9826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4052889" y="2933700"/>
            <a:ext cx="3944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</a:rPr>
              <a:t>医药</a:t>
            </a:r>
            <a:r>
              <a:rPr lang="zh-CN" altLang="en-US" sz="2400">
                <a:latin typeface="宋体" panose="02010600030101010101" pitchFamily="2" charset="-122"/>
              </a:rPr>
              <a:t>：远程医疗</a:t>
            </a:r>
          </a:p>
        </p:txBody>
      </p:sp>
      <p:pic>
        <p:nvPicPr>
          <p:cNvPr id="106504" name="Picture 8" descr="PE01023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2830513"/>
            <a:ext cx="679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4411664" y="6102350"/>
            <a:ext cx="290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</a:rPr>
              <a:t>家庭</a:t>
            </a:r>
            <a:r>
              <a:rPr lang="zh-CN" altLang="en-US" sz="2400">
                <a:latin typeface="宋体" panose="02010600030101010101" pitchFamily="2" charset="-122"/>
              </a:rPr>
              <a:t>：家庭信息化 </a:t>
            </a:r>
          </a:p>
        </p:txBody>
      </p:sp>
      <p:pic>
        <p:nvPicPr>
          <p:cNvPr id="106506" name="Picture 10" descr="BD06517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5940426"/>
            <a:ext cx="939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5073650" y="3741738"/>
            <a:ext cx="234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</a:rPr>
              <a:t>政府</a:t>
            </a:r>
            <a:r>
              <a:rPr lang="zh-CN" altLang="en-US" sz="2400">
                <a:latin typeface="宋体" panose="02010600030101010101" pitchFamily="2" charset="-122"/>
              </a:rPr>
              <a:t>：电子政府</a:t>
            </a:r>
          </a:p>
        </p:txBody>
      </p:sp>
      <p:pic>
        <p:nvPicPr>
          <p:cNvPr id="106508" name="Picture 12" descr="BD06455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3448051"/>
            <a:ext cx="8683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4202114" y="4518025"/>
            <a:ext cx="4002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</a:rPr>
              <a:t>娱乐</a:t>
            </a:r>
            <a:r>
              <a:rPr lang="zh-CN" altLang="en-US" sz="2400">
                <a:latin typeface="宋体" panose="02010600030101010101" pitchFamily="2" charset="-122"/>
              </a:rPr>
              <a:t>：虚拟现实、电影特技 </a:t>
            </a:r>
          </a:p>
        </p:txBody>
      </p:sp>
      <p:pic>
        <p:nvPicPr>
          <p:cNvPr id="106510" name="Picture 14" descr="PE01000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1" y="4168775"/>
            <a:ext cx="7223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5051425" y="5319713"/>
            <a:ext cx="4000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</a:rPr>
              <a:t>科研</a:t>
            </a:r>
            <a:r>
              <a:rPr lang="zh-CN" altLang="en-US" sz="2400">
                <a:latin typeface="宋体" panose="02010600030101010101" pitchFamily="2" charset="-122"/>
              </a:rPr>
              <a:t>：数据采集、计算分析</a:t>
            </a:r>
          </a:p>
        </p:txBody>
      </p:sp>
      <p:pic>
        <p:nvPicPr>
          <p:cNvPr id="106512" name="Picture 16" descr="BS00554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76" y="5230814"/>
            <a:ext cx="5111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2239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utoUpdateAnimBg="0"/>
      <p:bldP spid="106501" grpId="0" autoUpdateAnimBg="0"/>
      <p:bldP spid="106503" grpId="0" autoUpdateAnimBg="0"/>
      <p:bldP spid="106505" grpId="0" autoUpdateAnimBg="0"/>
      <p:bldP spid="106507" grpId="0" autoUpdateAnimBg="0"/>
      <p:bldP spid="106509" grpId="0" autoUpdateAnimBg="0"/>
      <p:bldP spid="10651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3" y="476250"/>
            <a:ext cx="7416800" cy="839788"/>
          </a:xfrm>
        </p:spPr>
        <p:txBody>
          <a:bodyPr/>
          <a:lstStyle/>
          <a:p>
            <a:pPr>
              <a:defRPr/>
            </a:pPr>
            <a:r>
              <a:rPr lang="en-US" altLang="zh-CN" sz="3600" b="1">
                <a:latin typeface="华文新魏" pitchFamily="2" charset="-122"/>
                <a:ea typeface="华文新魏" pitchFamily="2" charset="-122"/>
              </a:rPr>
              <a:t>1.2.4</a:t>
            </a:r>
            <a:r>
              <a:rPr lang="en-US" altLang="zh-CN" sz="3600" b="1">
                <a:latin typeface="Arial" panose="020B0604020202020204" pitchFamily="34" charset="0"/>
                <a:ea typeface="华文新魏" pitchFamily="2" charset="-122"/>
              </a:rPr>
              <a:t>   </a:t>
            </a:r>
            <a:r>
              <a:rPr lang="zh-CN" altLang="en-US" sz="3600" b="1">
                <a:latin typeface="华文新魏" pitchFamily="2" charset="-122"/>
                <a:ea typeface="华文新魏" pitchFamily="2" charset="-122"/>
              </a:rPr>
              <a:t>计算机的发展趋势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3648075" y="1773238"/>
            <a:ext cx="5976938" cy="3816350"/>
          </a:xfrm>
        </p:spPr>
        <p:txBody>
          <a:bodyPr/>
          <a:lstStyle/>
          <a:p>
            <a:pPr>
              <a:lnSpc>
                <a:spcPts val="5500"/>
              </a:lnSpc>
              <a:buNone/>
            </a:pPr>
            <a:r>
              <a:rPr lang="en-US" altLang="zh-CN" sz="320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  <a:hlinkClick r:id="rId2" action="ppaction://hlinksldjump"/>
              </a:rPr>
              <a:t>1. </a:t>
            </a:r>
            <a:r>
              <a:rPr lang="zh-CN" altLang="en-US" sz="320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  <a:hlinkClick r:id="rId2" action="ppaction://hlinksldjump"/>
              </a:rPr>
              <a:t>巨型化</a:t>
            </a:r>
            <a:endParaRPr lang="zh-CN" altLang="en-US" sz="320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ts val="5500"/>
              </a:lnSpc>
              <a:buNone/>
            </a:pPr>
            <a:r>
              <a:rPr lang="en-US" altLang="zh-CN" sz="320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  <a:hlinkClick r:id="rId3" action="ppaction://hlinksldjump"/>
              </a:rPr>
              <a:t>2. </a:t>
            </a:r>
            <a:r>
              <a:rPr lang="zh-CN" altLang="en-US" sz="320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  <a:hlinkClick r:id="rId3" action="ppaction://hlinksldjump"/>
              </a:rPr>
              <a:t>微型化</a:t>
            </a:r>
            <a:endParaRPr lang="zh-CN" altLang="en-US" sz="320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ts val="5500"/>
              </a:lnSpc>
              <a:buNone/>
            </a:pPr>
            <a:r>
              <a:rPr lang="en-US" altLang="zh-CN" sz="320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  <a:hlinkClick r:id="rId4" action="ppaction://hlinksldjump"/>
              </a:rPr>
              <a:t>3. </a:t>
            </a:r>
            <a:r>
              <a:rPr lang="zh-CN" altLang="en-US" sz="320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  <a:hlinkClick r:id="rId4" action="ppaction://hlinksldjump"/>
              </a:rPr>
              <a:t>网格化</a:t>
            </a:r>
            <a:endParaRPr lang="zh-CN" altLang="en-US" sz="320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ts val="5500"/>
              </a:lnSpc>
              <a:buNone/>
            </a:pPr>
            <a:r>
              <a:rPr lang="en-US" altLang="zh-CN" sz="320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  <a:hlinkClick r:id="rId5" action="ppaction://hlinksldjump"/>
              </a:rPr>
              <a:t>4. </a:t>
            </a:r>
            <a:r>
              <a:rPr lang="zh-CN" altLang="en-US" sz="320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  <a:hlinkClick r:id="rId5" action="ppaction://hlinksldjump"/>
              </a:rPr>
              <a:t>智能化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1988" name="Text 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7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1400" y="1373189"/>
            <a:ext cx="6629400" cy="1722437"/>
          </a:xfrm>
        </p:spPr>
        <p:txBody>
          <a:bodyPr/>
          <a:lstStyle/>
          <a:p>
            <a:pPr>
              <a:defRPr/>
            </a:pPr>
            <a:r>
              <a:rPr lang="en-US" altLang="zh-CN" sz="5400"/>
              <a:t> 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8575" y="1373188"/>
            <a:ext cx="6985000" cy="3517900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defRPr/>
            </a:pPr>
            <a:r>
              <a:rPr lang="zh-CN" altLang="en-US" sz="7600">
                <a:solidFill>
                  <a:schemeClr val="accent2">
                    <a:lumMod val="60000"/>
                    <a:lumOff val="40000"/>
                  </a:schemeClr>
                </a:solidFill>
                <a:latin typeface="华文行楷" pitchFamily="2" charset="-122"/>
                <a:ea typeface="华文行楷" pitchFamily="2" charset="-122"/>
              </a:rPr>
              <a:t>第一章</a:t>
            </a:r>
            <a:r>
              <a:rPr lang="zh-CN" altLang="en-US" sz="7600">
                <a:solidFill>
                  <a:schemeClr val="hlink"/>
                </a:solidFill>
                <a:latin typeface="华文行楷" pitchFamily="2" charset="-122"/>
                <a:ea typeface="华文行楷" pitchFamily="2" charset="-122"/>
              </a:rPr>
              <a:t> 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zh-CN" altLang="en-US" sz="5400">
                <a:solidFill>
                  <a:schemeClr val="hlink"/>
                </a:solidFill>
                <a:latin typeface="华文行楷" pitchFamily="2" charset="-122"/>
                <a:ea typeface="华文行楷" pitchFamily="2" charset="-122"/>
              </a:rPr>
              <a:t> </a:t>
            </a:r>
          </a:p>
          <a:p>
            <a:pPr eaLnBrk="1" hangingPunct="1">
              <a:defRPr/>
            </a:pPr>
            <a:endParaRPr lang="en-US" altLang="zh-CN" sz="5400">
              <a:solidFill>
                <a:schemeClr val="hlink"/>
              </a:solidFill>
            </a:endParaRPr>
          </a:p>
        </p:txBody>
      </p:sp>
      <p:sp>
        <p:nvSpPr>
          <p:cNvPr id="2" name="横卷形 1"/>
          <p:cNvSpPr/>
          <p:nvPr/>
        </p:nvSpPr>
        <p:spPr>
          <a:xfrm>
            <a:off x="2782889" y="2636839"/>
            <a:ext cx="6770687" cy="2300287"/>
          </a:xfrm>
          <a:prstGeom prst="horizontalScroll">
            <a:avLst/>
          </a:prstGeom>
          <a:gradFill>
            <a:gsLst>
              <a:gs pos="0">
                <a:schemeClr val="bg2">
                  <a:tint val="78000"/>
                  <a:shade val="100000"/>
                  <a:hueMod val="136000"/>
                  <a:satMod val="160000"/>
                  <a:lumMod val="105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48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华文新魏" pitchFamily="2" charset="-122"/>
              </a:rPr>
              <a:t>信息技术与计算机文化</a:t>
            </a:r>
          </a:p>
        </p:txBody>
      </p:sp>
    </p:spTree>
    <p:extLst>
      <p:ext uri="{BB962C8B-B14F-4D97-AF65-F5344CB8AC3E}">
        <p14:creationId xmlns:p14="http://schemas.microsoft.com/office/powerpoint/2010/main" val="14985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3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111620" name="AutoShape 4"/>
          <p:cNvSpPr>
            <a:spLocks noChangeArrowheads="1"/>
          </p:cNvSpPr>
          <p:nvPr/>
        </p:nvSpPr>
        <p:spPr bwMode="auto">
          <a:xfrm>
            <a:off x="2351088" y="1060450"/>
            <a:ext cx="7632700" cy="4681538"/>
          </a:xfrm>
          <a:prstGeom prst="flowChartDecision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00000" scaled="0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sz="320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20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巨型化</a:t>
            </a:r>
            <a:r>
              <a:rPr lang="zh-CN" altLang="en-US" sz="3200">
                <a:solidFill>
                  <a:srgbClr val="0000FF"/>
                </a:solidFill>
                <a:latin typeface="Tahoma" panose="020B0604030504040204" pitchFamily="34" charset="0"/>
              </a:rPr>
              <a:t>：</a:t>
            </a:r>
            <a:r>
              <a:rPr lang="zh-CN" altLang="en-US" sz="2800">
                <a:latin typeface="Tahoma" panose="020B0604030504040204" pitchFamily="34" charset="0"/>
              </a:rPr>
              <a:t>指研制速度更快的、存储量更大的和功能更强大的超级计算机。</a:t>
            </a:r>
            <a:endParaRPr lang="zh-CN" altLang="en-US" sz="2400"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zh-CN" sz="1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CN" altLang="zh-CN" smtClean="0"/>
          </a:p>
        </p:txBody>
      </p:sp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2351088" y="1037402"/>
            <a:ext cx="7994650" cy="4457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>
              <a:lnSpc>
                <a:spcPts val="6000"/>
              </a:lnSpc>
              <a:spcBef>
                <a:spcPct val="0"/>
              </a:spcBef>
              <a:buNone/>
              <a:defRPr/>
            </a:pPr>
            <a:r>
              <a:rPr lang="zh-CN" altLang="en-US" sz="4400">
                <a:solidFill>
                  <a:srgbClr val="0000FF"/>
                </a:solidFill>
                <a:latin typeface="Tahoma" panose="020B0604030504040204" pitchFamily="34" charset="0"/>
                <a:ea typeface="华文行楷" pitchFamily="2" charset="-122"/>
              </a:rPr>
              <a:t>微型化：</a:t>
            </a:r>
            <a:r>
              <a:rPr lang="zh-CN" altLang="en-US" sz="3600">
                <a:latin typeface="Tahoma" panose="020B0604030504040204" pitchFamily="34" charset="0"/>
                <a:ea typeface="华文新魏" pitchFamily="2" charset="-122"/>
              </a:rPr>
              <a:t>指利用微电子技术和超大规模集成电路技术，把计算机的体积进一步缩小，价格进一步降低。</a:t>
            </a:r>
          </a:p>
        </p:txBody>
      </p:sp>
      <p:sp>
        <p:nvSpPr>
          <p:cNvPr id="44036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3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3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113668" name="AutoShape 4"/>
          <p:cNvSpPr>
            <a:spLocks noChangeArrowheads="1"/>
          </p:cNvSpPr>
          <p:nvPr/>
        </p:nvSpPr>
        <p:spPr bwMode="auto">
          <a:xfrm rot="5400000">
            <a:off x="3336132" y="-629444"/>
            <a:ext cx="5778500" cy="8135937"/>
          </a:xfrm>
          <a:prstGeom prst="flowChartPreparation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4000"/>
              </a:lnSpc>
              <a:spcBef>
                <a:spcPct val="0"/>
              </a:spcBef>
              <a:buNone/>
              <a:defRPr/>
            </a:pPr>
            <a:r>
              <a:rPr lang="zh-CN" altLang="en-US" sz="3200">
                <a:solidFill>
                  <a:srgbClr val="0000FF"/>
                </a:solidFill>
                <a:latin typeface="Tahoma" panose="020B0604030504040204" pitchFamily="34" charset="0"/>
                <a:ea typeface="华文行楷" pitchFamily="2" charset="-122"/>
              </a:rPr>
              <a:t>网格化</a:t>
            </a:r>
            <a:r>
              <a:rPr lang="zh-CN" altLang="en-US" sz="3600">
                <a:solidFill>
                  <a:srgbClr val="0000FF"/>
                </a:solidFill>
                <a:latin typeface="Tahoma" panose="020B0604030504040204" pitchFamily="34" charset="0"/>
                <a:ea typeface="华文行楷" pitchFamily="2" charset="-122"/>
              </a:rPr>
              <a:t>：</a:t>
            </a:r>
            <a:r>
              <a:rPr lang="zh-CN" altLang="en-US" sz="2400">
                <a:latin typeface="华文新魏" pitchFamily="2" charset="-122"/>
                <a:ea typeface="华文新魏" pitchFamily="2" charset="-122"/>
              </a:rPr>
              <a:t>网格（</a:t>
            </a:r>
            <a:r>
              <a:rPr lang="en-US" altLang="zh-CN" sz="2400">
                <a:latin typeface="华文新魏" pitchFamily="2" charset="-122"/>
                <a:ea typeface="华文新魏" pitchFamily="2" charset="-122"/>
              </a:rPr>
              <a:t>Grid</a:t>
            </a:r>
            <a:r>
              <a:rPr lang="zh-CN" altLang="en-US" sz="2400">
                <a:latin typeface="华文新魏" pitchFamily="2" charset="-122"/>
                <a:ea typeface="华文新魏" pitchFamily="2" charset="-122"/>
              </a:rPr>
              <a:t>）技术可以更好地管理网上的资源，它把整个互联网虚拟成一台空前强大的一体化信息系统，犹如一台巨型机，在这个动态变化的网络环境中，实现计算资源、存储资源、数据资源、信息资源、知识资源、专家资源的全面共享，从而让用户从中享受可灵活控制的、智能的、协作式的信息服务，并获得前所未有的使用方便性和超强能力。 </a:t>
            </a:r>
          </a:p>
        </p:txBody>
      </p:sp>
    </p:spTree>
    <p:extLst>
      <p:ext uri="{BB962C8B-B14F-4D97-AF65-F5344CB8AC3E}">
        <p14:creationId xmlns:p14="http://schemas.microsoft.com/office/powerpoint/2010/main" val="29295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3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2927351" y="1543050"/>
            <a:ext cx="6697663" cy="4051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248">
                <a:schemeClr val="accent1">
                  <a:lumMod val="20000"/>
                  <a:lumOff val="80000"/>
                </a:schemeClr>
              </a:gs>
              <a:gs pos="63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4000">
                <a:solidFill>
                  <a:srgbClr val="0000FF"/>
                </a:solidFill>
                <a:latin typeface="Tahoma" panose="020B0604030504040204" pitchFamily="34" charset="0"/>
                <a:ea typeface="华文行楷" pitchFamily="2" charset="-122"/>
              </a:rPr>
              <a:t>智能化：</a:t>
            </a:r>
            <a:r>
              <a:rPr lang="zh-CN" altLang="en-US" sz="3200">
                <a:latin typeface="Tahoma" panose="020B0604030504040204" pitchFamily="34" charset="0"/>
                <a:ea typeface="华文新魏" pitchFamily="2" charset="-122"/>
              </a:rPr>
              <a:t>计算机智能化是指使计算机具有模拟人的感觉和思维过程的能力。智能化的研究包括模拟识别、物形分析、自然语言的生成和理解、博弈、定理自动证明、自动程序设计、专家系统、学习系统和智能机器人等等。</a:t>
            </a:r>
            <a:r>
              <a:rPr lang="zh-CN" altLang="en-US" sz="3200"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79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89" y="641351"/>
            <a:ext cx="6815137" cy="582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b="1" smtClean="0">
                <a:solidFill>
                  <a:srgbClr val="00FF00"/>
                </a:solidFill>
              </a:rPr>
              <a:t>               </a:t>
            </a:r>
            <a:r>
              <a:rPr lang="zh-CN" altLang="en-US" sz="500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主 要 内 容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87714" y="1700213"/>
            <a:ext cx="5983287" cy="3790950"/>
          </a:xfrm>
        </p:spPr>
        <p:txBody>
          <a:bodyPr rtlCol="0">
            <a:normAutofit fontScale="92500" lnSpcReduction="10000"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3200" b="1">
                <a:hlinkClick r:id="rId2" action="ppaction://hlinksldjump"/>
              </a:rPr>
              <a:t>1.1   </a:t>
            </a:r>
            <a:r>
              <a:rPr lang="zh-CN" altLang="en-US" sz="3200" b="1">
                <a:hlinkClick r:id="rId2" action="ppaction://hlinksldjump"/>
              </a:rPr>
              <a:t>信息与信息技术</a:t>
            </a:r>
            <a:endParaRPr lang="zh-CN" altLang="en-US" sz="3200" b="1"/>
          </a:p>
          <a:p>
            <a:pPr>
              <a:lnSpc>
                <a:spcPct val="140000"/>
              </a:lnSpc>
              <a:defRPr/>
            </a:pPr>
            <a:r>
              <a:rPr lang="en-US" altLang="zh-CN" sz="3200" b="1">
                <a:hlinkClick r:id="rId3" action="ppaction://hlinksldjump"/>
              </a:rPr>
              <a:t>1.2   </a:t>
            </a:r>
            <a:r>
              <a:rPr lang="zh-CN" altLang="en-US" sz="3200" b="1">
                <a:hlinkClick r:id="rId3" action="ppaction://hlinksldjump"/>
              </a:rPr>
              <a:t>计算机技术概述</a:t>
            </a:r>
            <a:endParaRPr lang="zh-CN" altLang="en-US" sz="3200" b="1"/>
          </a:p>
          <a:p>
            <a:pPr>
              <a:lnSpc>
                <a:spcPct val="140000"/>
              </a:lnSpc>
              <a:defRPr/>
            </a:pPr>
            <a:r>
              <a:rPr lang="en-US" altLang="zh-CN" sz="3200" b="1">
                <a:hlinkClick r:id="" action="ppaction://noaction"/>
              </a:rPr>
              <a:t>1.3   </a:t>
            </a:r>
            <a:r>
              <a:rPr lang="zh-CN" altLang="en-US" sz="3200" b="1">
                <a:hlinkClick r:id="" action="ppaction://noaction"/>
              </a:rPr>
              <a:t>计算机中信息的表示</a:t>
            </a:r>
            <a:endParaRPr lang="zh-CN" altLang="en-US" sz="3200" b="1"/>
          </a:p>
          <a:p>
            <a:pPr>
              <a:lnSpc>
                <a:spcPct val="140000"/>
              </a:lnSpc>
              <a:defRPr/>
            </a:pPr>
            <a:r>
              <a:rPr lang="en-US" altLang="zh-CN" sz="3200" b="1">
                <a:hlinkClick r:id="" action="ppaction://noaction"/>
              </a:rPr>
              <a:t>1.4   </a:t>
            </a:r>
            <a:r>
              <a:rPr lang="zh-CN" altLang="en-US" sz="3200" b="1">
                <a:hlinkClick r:id="" action="ppaction://noaction"/>
              </a:rPr>
              <a:t>计算机系统</a:t>
            </a:r>
            <a:endParaRPr lang="zh-CN" altLang="en-US" sz="3200" b="1"/>
          </a:p>
          <a:p>
            <a:pPr>
              <a:lnSpc>
                <a:spcPct val="140000"/>
              </a:lnSpc>
              <a:defRPr/>
            </a:pPr>
            <a:r>
              <a:rPr lang="en-US" altLang="zh-CN" sz="3200" b="1">
                <a:hlinkClick r:id="" action="ppaction://noaction"/>
              </a:rPr>
              <a:t>1.5   </a:t>
            </a:r>
            <a:r>
              <a:rPr lang="zh-CN" altLang="en-US" sz="3200" b="1">
                <a:hlinkClick r:id="" action="ppaction://noaction"/>
              </a:rPr>
              <a:t>微型计算机系统</a:t>
            </a:r>
            <a:endParaRPr lang="zh-CN" altLang="en-US" sz="3200" b="1"/>
          </a:p>
        </p:txBody>
      </p:sp>
    </p:spTree>
    <p:extLst>
      <p:ext uri="{BB962C8B-B14F-4D97-AF65-F5344CB8AC3E}">
        <p14:creationId xmlns:p14="http://schemas.microsoft.com/office/powerpoint/2010/main" val="31352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8076" y="333376"/>
            <a:ext cx="6378575" cy="12938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b="1" smtClean="0">
                <a:solidFill>
                  <a:schemeClr val="accent4">
                    <a:lumMod val="75000"/>
                  </a:schemeClr>
                </a:solidFill>
                <a:latin typeface="方正舒体"/>
                <a:ea typeface="隶书"/>
              </a:rPr>
              <a:t>1.1   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latin typeface="方正舒体"/>
                <a:ea typeface="隶书"/>
              </a:rPr>
              <a:t>信息与信息技术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648075" y="2133600"/>
            <a:ext cx="5822950" cy="39497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zh-CN" sz="3200" b="1">
                <a:hlinkClick r:id="rId2" action="ppaction://hlinksldjump"/>
              </a:rPr>
              <a:t>1.1.1  </a:t>
            </a:r>
            <a:r>
              <a:rPr lang="zh-CN" altLang="en-US" sz="3200" b="1">
                <a:hlinkClick r:id="rId2" action="ppaction://hlinksldjump"/>
              </a:rPr>
              <a:t>信息与数据</a:t>
            </a:r>
            <a:endParaRPr lang="zh-CN" altLang="en-US" sz="3200" b="1"/>
          </a:p>
          <a:p>
            <a:pPr eaLnBrk="1" hangingPunct="1">
              <a:lnSpc>
                <a:spcPct val="140000"/>
              </a:lnSpc>
            </a:pPr>
            <a:r>
              <a:rPr lang="en-US" altLang="zh-CN" sz="3200" b="1">
                <a:hlinkClick r:id="rId3" action="ppaction://hlinksldjump"/>
              </a:rPr>
              <a:t>1.1.2  </a:t>
            </a:r>
            <a:r>
              <a:rPr lang="zh-CN" altLang="en-US" sz="3200" b="1">
                <a:hlinkClick r:id="rId3" action="ppaction://hlinksldjump"/>
              </a:rPr>
              <a:t>信息技术</a:t>
            </a:r>
            <a:endParaRPr lang="zh-CN" altLang="en-US" sz="3200" b="1"/>
          </a:p>
          <a:p>
            <a:pPr eaLnBrk="1" hangingPunct="1">
              <a:lnSpc>
                <a:spcPct val="140000"/>
              </a:lnSpc>
            </a:pPr>
            <a:r>
              <a:rPr lang="en-US" altLang="zh-CN" sz="3200" b="1">
                <a:hlinkClick r:id="rId4" action="ppaction://hlinksldjump"/>
              </a:rPr>
              <a:t>1.1.3  </a:t>
            </a:r>
            <a:r>
              <a:rPr lang="zh-CN" altLang="en-US" sz="3200" b="1">
                <a:hlinkClick r:id="rId4" action="ppaction://hlinksldjump"/>
              </a:rPr>
              <a:t>信息社会</a:t>
            </a:r>
            <a:endParaRPr lang="zh-CN" altLang="en-US" sz="3200" b="1"/>
          </a:p>
          <a:p>
            <a:pPr eaLnBrk="1" hangingPunct="1">
              <a:lnSpc>
                <a:spcPct val="140000"/>
              </a:lnSpc>
            </a:pPr>
            <a:r>
              <a:rPr lang="en-US" altLang="zh-CN" sz="3200" b="1">
                <a:hlinkClick r:id="rId5" action="ppaction://hlinksldjump"/>
              </a:rPr>
              <a:t>1.1.4   “</a:t>
            </a:r>
            <a:r>
              <a:rPr lang="zh-CN" altLang="en-US" sz="3200" b="1">
                <a:hlinkClick r:id="rId5" action="ppaction://hlinksldjump"/>
              </a:rPr>
              <a:t>计算机文化”的内涵</a:t>
            </a:r>
            <a:endParaRPr lang="zh-CN" altLang="en-US" sz="3200" b="1"/>
          </a:p>
        </p:txBody>
      </p:sp>
      <p:sp>
        <p:nvSpPr>
          <p:cNvPr id="14340" name="Text 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6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2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14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charRg st="14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27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charRg st="27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41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charRg st="41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260350"/>
            <a:ext cx="7793037" cy="1462088"/>
          </a:xfrm>
        </p:spPr>
        <p:txBody>
          <a:bodyPr/>
          <a:lstStyle/>
          <a:p>
            <a:pPr>
              <a:defRPr/>
            </a:pPr>
            <a:r>
              <a:rPr lang="en-US" altLang="zh-CN" b="1" smtClean="0">
                <a:latin typeface="宋体" panose="02010600030101010101" pitchFamily="2" charset="-122"/>
              </a:rPr>
              <a:t>         </a:t>
            </a:r>
            <a:r>
              <a:rPr lang="en-US" altLang="zh-CN" sz="4600"/>
              <a:t>1.1.1</a:t>
            </a:r>
            <a:r>
              <a:rPr lang="en-US" altLang="zh-CN" sz="4600"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en-US" sz="4600">
                <a:latin typeface="隶书" pitchFamily="49" charset="-122"/>
                <a:ea typeface="隶书" pitchFamily="49" charset="-122"/>
              </a:rPr>
              <a:t>信息与数据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495550" y="1844676"/>
            <a:ext cx="7158038" cy="43926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4800">
                <a:solidFill>
                  <a:srgbClr val="CC0099"/>
                </a:solidFill>
              </a:rPr>
              <a:t>＊</a:t>
            </a:r>
            <a:r>
              <a:rPr lang="zh-CN" altLang="en-US" sz="4000">
                <a:solidFill>
                  <a:srgbClr val="0000FF"/>
                </a:solidFill>
                <a:ea typeface="华文新魏" pitchFamily="2" charset="-122"/>
              </a:rPr>
              <a:t>什么是信息</a:t>
            </a:r>
            <a:endParaRPr lang="zh-CN" altLang="en-US" sz="3200">
              <a:solidFill>
                <a:srgbClr val="0000FF"/>
              </a:solidFill>
              <a:ea typeface="华文新魏" pitchFamily="2" charset="-122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zh-CN" altLang="en-US" b="1"/>
              <a:t>          </a:t>
            </a:r>
            <a:r>
              <a:rPr lang="zh-CN" altLang="en-US" sz="3600">
                <a:ea typeface="隶书" pitchFamily="49" charset="-122"/>
              </a:rPr>
              <a:t>信息是在自然界、人类社会和人类思维活动中普遍存在的一切物质和事物的属性。</a:t>
            </a:r>
            <a:r>
              <a:rPr lang="zh-CN" altLang="en-US" sz="3200" b="1"/>
              <a:t>  </a:t>
            </a:r>
          </a:p>
        </p:txBody>
      </p:sp>
      <p:sp>
        <p:nvSpPr>
          <p:cNvPr id="1536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2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5507038" y="2457451"/>
            <a:ext cx="5473700" cy="4437063"/>
          </a:xfrm>
          <a:prstGeom prst="cloudCallout">
            <a:avLst>
              <a:gd name="adj1" fmla="val -51514"/>
              <a:gd name="adj2" fmla="val -50181"/>
            </a:avLst>
          </a:prstGeom>
          <a:gradFill>
            <a:gsLst>
              <a:gs pos="0">
                <a:schemeClr val="bg2">
                  <a:tint val="78000"/>
                  <a:shade val="100000"/>
                  <a:hueMod val="136000"/>
                  <a:satMod val="160000"/>
                  <a:lumMod val="105000"/>
                </a:schemeClr>
              </a:gs>
              <a:gs pos="100000">
                <a:srgbClr val="FF6600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lnSpc>
                <a:spcPct val="110000"/>
              </a:lnSpc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10000"/>
              </a:lnSpc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10000"/>
              </a:lnSpc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10000"/>
              </a:lnSpc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10000"/>
              </a:lnSpc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zh-CN" altLang="en-US" sz="2400"/>
              <a:t>美国数学家维纳认为：信息是我们在适应外部世界、感知外部世界的过程中与外部世界交换的内容。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zh-CN" altLang="en-US" sz="2400"/>
              <a:t>香农认为：信息是能够用来消除不确定性的东西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endParaRPr kumimoji="0" lang="en-US" altLang="zh-CN" sz="2400"/>
          </a:p>
        </p:txBody>
      </p:sp>
    </p:spTree>
    <p:extLst>
      <p:ext uri="{BB962C8B-B14F-4D97-AF65-F5344CB8AC3E}">
        <p14:creationId xmlns:p14="http://schemas.microsoft.com/office/powerpoint/2010/main" val="196241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40" grpId="0" animBg="1"/>
      <p:bldP spid="696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9" y="0"/>
            <a:ext cx="7793037" cy="1462088"/>
          </a:xfrm>
        </p:spPr>
        <p:txBody>
          <a:bodyPr/>
          <a:lstStyle/>
          <a:p>
            <a:pPr>
              <a:defRPr/>
            </a:pPr>
            <a:r>
              <a:rPr lang="en-US" altLang="zh-CN" b="1" smtClean="0">
                <a:latin typeface="宋体" panose="02010600030101010101" pitchFamily="2" charset="-122"/>
              </a:rPr>
              <a:t>         </a:t>
            </a:r>
            <a:endParaRPr lang="en-US" altLang="zh-CN" sz="460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2208214" y="1700213"/>
            <a:ext cx="8135937" cy="46085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4800">
                <a:solidFill>
                  <a:srgbClr val="CC0099"/>
                </a:solidFill>
              </a:rPr>
              <a:t>＊</a:t>
            </a:r>
            <a:r>
              <a:rPr lang="zh-CN" altLang="en-US" sz="4000">
                <a:solidFill>
                  <a:srgbClr val="0000FF"/>
                </a:solidFill>
                <a:ea typeface="华文新魏" pitchFamily="2" charset="-122"/>
              </a:rPr>
              <a:t>什么是数据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zh-CN" altLang="en-US" sz="3600">
                <a:ea typeface="隶书" pitchFamily="49" charset="-122"/>
              </a:rPr>
              <a:t>            </a:t>
            </a:r>
            <a:r>
              <a:rPr lang="zh-CN" altLang="en-US" sz="3200">
                <a:ea typeface="隶书" pitchFamily="49" charset="-122"/>
              </a:rPr>
              <a:t>数据指存储在某种媒体上可以加以鉴别的</a:t>
            </a:r>
            <a:r>
              <a:rPr lang="zh-CN" altLang="en-US" sz="4400">
                <a:solidFill>
                  <a:srgbClr val="FF0701"/>
                </a:solidFill>
                <a:ea typeface="隶书" pitchFamily="49" charset="-122"/>
              </a:rPr>
              <a:t>符号</a:t>
            </a:r>
            <a:r>
              <a:rPr lang="zh-CN" altLang="en-US" sz="3200">
                <a:ea typeface="隶书" pitchFamily="49" charset="-122"/>
              </a:rPr>
              <a:t>资料</a:t>
            </a:r>
            <a:r>
              <a:rPr lang="zh-CN" altLang="en-US" smtClean="0">
                <a:ea typeface="隶书" pitchFamily="49" charset="-122"/>
              </a:rPr>
              <a:t>。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zh-CN" sz="2400">
              <a:ea typeface="隶书" pitchFamily="49" charset="-122"/>
            </a:endParaRPr>
          </a:p>
        </p:txBody>
      </p:sp>
      <p:sp>
        <p:nvSpPr>
          <p:cNvPr id="1638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2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6456363" y="4148139"/>
            <a:ext cx="3167062" cy="2160587"/>
          </a:xfrm>
          <a:prstGeom prst="wedgeRoundRectCallout">
            <a:avLst>
              <a:gd name="adj1" fmla="val -96315"/>
              <a:gd name="adj2" fmla="val -143282"/>
              <a:gd name="adj3" fmla="val 16667"/>
            </a:avLst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>
                <a:latin typeface="Tahoma" panose="020B0604030504040204" pitchFamily="34" charset="0"/>
              </a:rPr>
              <a:t>文字、字母、数字、图形、图像、音频与视频等多媒体数据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000">
              <a:latin typeface="Tahoma" panose="020B0604030504040204" pitchFamily="34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524000" y="0"/>
            <a:ext cx="779303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200">
                <a:solidFill>
                  <a:schemeClr val="tx2"/>
                </a:solidFill>
                <a:latin typeface="宋体" panose="02010600030101010101" pitchFamily="2" charset="-122"/>
              </a:rPr>
              <a:t>         </a:t>
            </a:r>
            <a:r>
              <a:rPr lang="en-US" altLang="zh-CN" sz="4600">
                <a:latin typeface="Times New Roman" panose="02020603050405020304" pitchFamily="18" charset="0"/>
              </a:rPr>
              <a:t>1.1.1</a:t>
            </a:r>
            <a:r>
              <a:rPr lang="en-US" altLang="zh-CN" sz="4600"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en-US" sz="4600">
                <a:latin typeface="隶书" pitchFamily="49" charset="-122"/>
                <a:ea typeface="隶书" pitchFamily="49" charset="-122"/>
              </a:rPr>
              <a:t>信息与数据</a:t>
            </a:r>
          </a:p>
        </p:txBody>
      </p:sp>
    </p:spTree>
    <p:extLst>
      <p:ext uri="{BB962C8B-B14F-4D97-AF65-F5344CB8AC3E}">
        <p14:creationId xmlns:p14="http://schemas.microsoft.com/office/powerpoint/2010/main" val="617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idx="1"/>
          </p:nvPr>
        </p:nvSpPr>
        <p:spPr>
          <a:xfrm>
            <a:off x="4083050" y="617538"/>
            <a:ext cx="6553200" cy="5118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4400">
                <a:ea typeface="隶书" pitchFamily="49" charset="-122"/>
              </a:rPr>
              <a:t> </a:t>
            </a:r>
            <a:r>
              <a:rPr lang="zh-CN" altLang="en-US" sz="4000">
                <a:ea typeface="隶书" pitchFamily="49" charset="-122"/>
              </a:rPr>
              <a:t>信息与数据的区别</a:t>
            </a:r>
            <a:endParaRPr lang="zh-CN" altLang="en-US" sz="4400">
              <a:ea typeface="隶书" pitchFamily="49" charset="-122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zh-CN" sz="4400" b="1">
              <a:ea typeface="隶书" pitchFamily="49" charset="-122"/>
            </a:endParaRPr>
          </a:p>
        </p:txBody>
      </p:sp>
      <p:sp>
        <p:nvSpPr>
          <p:cNvPr id="17411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35188" y="55895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400">
                <a:latin typeface="Times New Roman" panose="02020603050405020304" pitchFamily="18" charset="0"/>
                <a:hlinkClick r:id="rId2" action="ppaction://hlinksldjump"/>
              </a:rPr>
              <a:t>返    回</a:t>
            </a:r>
            <a:endParaRPr lang="zh-CN" altLang="en-US" sz="1400">
              <a:latin typeface="Times New Roman" panose="02020603050405020304" pitchFamily="18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835276" y="1773239"/>
            <a:ext cx="7129463" cy="367188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5000">
                <a:schemeClr val="accent2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 algn="ctr">
            <a:solidFill>
              <a:srgbClr val="FF070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zh-CN" sz="28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>
                <a:latin typeface="Times New Roman" panose="02020603050405020304" pitchFamily="18" charset="0"/>
              </a:rPr>
              <a:t>(1)</a:t>
            </a:r>
            <a:r>
              <a:rPr lang="zh-CN" altLang="en-US" sz="2800">
                <a:latin typeface="Times New Roman" panose="02020603050405020304" pitchFamily="18" charset="0"/>
              </a:rPr>
              <a:t>、</a:t>
            </a:r>
            <a:r>
              <a:rPr lang="zh-CN" altLang="en-US" sz="2800">
                <a:latin typeface="Tahoma" panose="020B0604030504040204" pitchFamily="34" charset="0"/>
              </a:rPr>
              <a:t>数据是信息的具体表现形式，是信息的载体。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2800">
              <a:latin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>
                <a:latin typeface="Times New Roman" panose="02020603050405020304" pitchFamily="18" charset="0"/>
              </a:rPr>
              <a:t>(2) </a:t>
            </a:r>
            <a:r>
              <a:rPr lang="zh-CN" altLang="en-US" sz="2800">
                <a:latin typeface="Times New Roman" panose="02020603050405020304" pitchFamily="18" charset="0"/>
              </a:rPr>
              <a:t>、</a:t>
            </a:r>
            <a:r>
              <a:rPr lang="zh-CN" altLang="en-US" sz="2800">
                <a:latin typeface="Tahoma" panose="020B0604030504040204" pitchFamily="34" charset="0"/>
              </a:rPr>
              <a:t>信息是对数据进行加工得到的结果，它可以影响到人们的行为、决策，或对客观事物的认知。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8" y="260351"/>
            <a:ext cx="7905750" cy="288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1900" b="1">
                <a:solidFill>
                  <a:srgbClr val="0000FF"/>
                </a:solidFill>
              </a:rPr>
              <a:t>         </a:t>
            </a:r>
            <a:r>
              <a:rPr lang="zh-CN" altLang="en-US" sz="2400" b="1">
                <a:solidFill>
                  <a:srgbClr val="FF0701"/>
                </a:solidFill>
              </a:rPr>
              <a:t>近期全国主要城市部分蔬菜价格表</a:t>
            </a:r>
            <a:r>
              <a:rPr lang="zh-CN" altLang="en-US" sz="1900">
                <a:solidFill>
                  <a:srgbClr val="FF0701"/>
                </a:solidFill>
              </a:rPr>
              <a:t>               单位：元</a:t>
            </a:r>
            <a:r>
              <a:rPr lang="en-US" altLang="zh-CN" sz="1900">
                <a:solidFill>
                  <a:srgbClr val="FF0701"/>
                </a:solidFill>
              </a:rPr>
              <a:t>/</a:t>
            </a:r>
            <a:r>
              <a:rPr lang="zh-CN" altLang="en-US" sz="1900">
                <a:solidFill>
                  <a:srgbClr val="FF0701"/>
                </a:solidFill>
              </a:rPr>
              <a:t>公斤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8436" name="Picture 4" descr="1370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175"/>
            <a:ext cx="9144000" cy="6092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9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水汽尾迹">
  <a:themeElements>
    <a:clrScheme name="水汽尾迹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水汽尾迹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汽尾迹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2400</Words>
  <Application>Microsoft Office PowerPoint</Application>
  <PresentationFormat>宽屏</PresentationFormat>
  <Paragraphs>223</Paragraphs>
  <Slides>33</Slides>
  <Notes>4</Notes>
  <HiddenSlides>2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9" baseType="lpstr">
      <vt:lpstr>等线</vt:lpstr>
      <vt:lpstr>方正舒体</vt:lpstr>
      <vt:lpstr>华文行楷</vt:lpstr>
      <vt:lpstr>华文新魏</vt:lpstr>
      <vt:lpstr>楷体_GB2312</vt:lpstr>
      <vt:lpstr>隶书</vt:lpstr>
      <vt:lpstr>宋体</vt:lpstr>
      <vt:lpstr>幼圆</vt:lpstr>
      <vt:lpstr>Arial</vt:lpstr>
      <vt:lpstr>Century Gothic</vt:lpstr>
      <vt:lpstr>Tahoma</vt:lpstr>
      <vt:lpstr>Times New Roman</vt:lpstr>
      <vt:lpstr>Wingdings</vt:lpstr>
      <vt:lpstr>水汽尾迹</vt:lpstr>
      <vt:lpstr>BMP 图象</vt:lpstr>
      <vt:lpstr>Image</vt:lpstr>
      <vt:lpstr>计算机应用基础</vt:lpstr>
      <vt:lpstr>PowerPoint 演示文稿</vt:lpstr>
      <vt:lpstr> </vt:lpstr>
      <vt:lpstr>               主 要 内 容</vt:lpstr>
      <vt:lpstr>1.1   信息与信息技术</vt:lpstr>
      <vt:lpstr>         1.1.1  信息与数据</vt:lpstr>
      <vt:lpstr>         </vt:lpstr>
      <vt:lpstr>PowerPoint 演示文稿</vt:lpstr>
      <vt:lpstr>         近期全国主要城市部分蔬菜价格表               单位：元/公斤</vt:lpstr>
      <vt:lpstr>PowerPoint 演示文稿</vt:lpstr>
      <vt:lpstr>          1.1.2  信息技术</vt:lpstr>
      <vt:lpstr>1.1.3   信息社会</vt:lpstr>
      <vt:lpstr>1.1.4   “计算机文化”的内涵</vt:lpstr>
      <vt:lpstr>     1.1.4   “计算机文化”的内涵</vt:lpstr>
      <vt:lpstr>PowerPoint 演示文稿</vt:lpstr>
      <vt:lpstr>        1.2   计算机技术概述</vt:lpstr>
      <vt:lpstr>1.2.1   计算机的起源与发展</vt:lpstr>
      <vt:lpstr>第一台电子计算机（ENIAC）</vt:lpstr>
      <vt:lpstr>2. 计算机的发展</vt:lpstr>
      <vt:lpstr>  计算机发展的几个阶段</vt:lpstr>
      <vt:lpstr>我国计算机发展历程</vt:lpstr>
      <vt:lpstr>1.2.2   计算机的特点及分类</vt:lpstr>
      <vt:lpstr>PowerPoint 演示文稿</vt:lpstr>
      <vt:lpstr>1.2.3   计算机的应用</vt:lpstr>
      <vt:lpstr>1.2.3   计算机的应用</vt:lpstr>
      <vt:lpstr>1.2.3   计算机的应用</vt:lpstr>
      <vt:lpstr>1.2.3   计算机的应用</vt:lpstr>
      <vt:lpstr>1.2.3  计算机的应用</vt:lpstr>
      <vt:lpstr>1.2.4   计算机的发展趋势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bing han</dc:creator>
  <cp:lastModifiedBy>bing han</cp:lastModifiedBy>
  <cp:revision>4</cp:revision>
  <dcterms:created xsi:type="dcterms:W3CDTF">2019-04-02T02:54:58Z</dcterms:created>
  <dcterms:modified xsi:type="dcterms:W3CDTF">2019-04-02T03:14:36Z</dcterms:modified>
</cp:coreProperties>
</file>